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7" r:id="rId3"/>
    <p:sldId id="263" r:id="rId4"/>
    <p:sldId id="280" r:id="rId5"/>
    <p:sldId id="281" r:id="rId6"/>
    <p:sldId id="273" r:id="rId7"/>
    <p:sldId id="275" r:id="rId8"/>
    <p:sldId id="289" r:id="rId9"/>
    <p:sldId id="278" r:id="rId10"/>
    <p:sldId id="276" r:id="rId11"/>
    <p:sldId id="292" r:id="rId12"/>
    <p:sldId id="272" r:id="rId13"/>
    <p:sldId id="274" r:id="rId14"/>
    <p:sldId id="293" r:id="rId15"/>
    <p:sldId id="284" r:id="rId16"/>
    <p:sldId id="290" r:id="rId17"/>
    <p:sldId id="291" r:id="rId18"/>
    <p:sldId id="269" r:id="rId19"/>
    <p:sldId id="270" r:id="rId20"/>
    <p:sldId id="271" r:id="rId21"/>
    <p:sldId id="277" r:id="rId22"/>
    <p:sldId id="283" r:id="rId23"/>
    <p:sldId id="279" r:id="rId24"/>
    <p:sldId id="287" r:id="rId25"/>
    <p:sldId id="285" r:id="rId26"/>
    <p:sldId id="286" r:id="rId27"/>
    <p:sldId id="264" r:id="rId28"/>
    <p:sldId id="266" r:id="rId29"/>
    <p:sldId id="256" r:id="rId30"/>
    <p:sldId id="262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Pretendard" panose="02000503000000020004" pitchFamily="50" charset="-127"/>
      <p:regular r:id="rId33"/>
      <p:bold r:id="rId34"/>
    </p:embeddedFont>
    <p:embeddedFont>
      <p:font typeface="Pretendard ExtraBold" panose="02000903000000020004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FFFF"/>
    <a:srgbClr val="1A335C"/>
    <a:srgbClr val="FF6969"/>
    <a:srgbClr val="D4D8DD"/>
    <a:srgbClr val="6393CF"/>
    <a:srgbClr val="8B9BB0"/>
    <a:srgbClr val="64BBCE"/>
    <a:srgbClr val="C1D5EE"/>
    <a:srgbClr val="1C658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175" autoAdjust="0"/>
  </p:normalViewPr>
  <p:slideViewPr>
    <p:cSldViewPr snapToGrid="0" showGuides="1">
      <p:cViewPr>
        <p:scale>
          <a:sx n="100" d="100"/>
          <a:sy n="100" d="100"/>
        </p:scale>
        <p:origin x="1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1592420" y="2398775"/>
            <a:ext cx="8940269" cy="2060449"/>
            <a:chOff x="1592420" y="2331098"/>
            <a:chExt cx="8940269" cy="20604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1592420" y="3283551"/>
              <a:ext cx="894026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Anti-Stable-Diffusion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71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기본 연구 기법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</a:t>
            </a:r>
            <a:endParaRPr lang="ko-KR" altLang="en-US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210748" y="1365706"/>
            <a:ext cx="3663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Stable Diffusion </a:t>
            </a:r>
            <a:r>
              <a:rPr lang="en-US" altLang="ko-KR" sz="2200" b="1" dirty="0" err="1"/>
              <a:t>WebUI</a:t>
            </a:r>
            <a:endParaRPr lang="ko-KR" altLang="en-US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/>
              <a:t>DreamBooth</a:t>
            </a:r>
            <a:endParaRPr lang="ko-KR" altLang="en-US" sz="2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/>
              <a:t>파인튜닝</a:t>
            </a:r>
            <a:r>
              <a:rPr lang="ko-KR" altLang="en-US" sz="2200" b="1" dirty="0"/>
              <a:t>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873626" y="2180030"/>
            <a:ext cx="4584909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Stability AI</a:t>
            </a:r>
            <a:r>
              <a:rPr lang="ko-KR" altLang="en-US" sz="2000" dirty="0"/>
              <a:t>사의 </a:t>
            </a:r>
            <a:r>
              <a:rPr lang="en-US" altLang="ko-KR" sz="2000" dirty="0"/>
              <a:t>Latent Diffusion </a:t>
            </a:r>
            <a:r>
              <a:rPr lang="ko-KR" altLang="en-US" sz="2000" dirty="0"/>
              <a:t>모델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오픈소스 공개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64826" y="2180030"/>
            <a:ext cx="4889480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웹상 </a:t>
            </a:r>
            <a:r>
              <a:rPr lang="en-US" altLang="ko-KR" sz="2000" dirty="0"/>
              <a:t>Stable Diffusion </a:t>
            </a:r>
            <a:r>
              <a:rPr lang="ko-KR" altLang="en-US" sz="2000" dirty="0"/>
              <a:t>활용 </a:t>
            </a:r>
            <a:r>
              <a:rPr lang="en-US" altLang="ko-KR" sz="2000" dirty="0"/>
              <a:t>UI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Stable Diffusion </a:t>
            </a:r>
            <a:r>
              <a:rPr lang="ko-KR" altLang="en-US" sz="2000" dirty="0"/>
              <a:t>모델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파인튜닝</a:t>
            </a:r>
            <a:r>
              <a:rPr lang="ko-KR" altLang="en-US" sz="2000" dirty="0"/>
              <a:t> 모델 실행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파라미터 조작 용이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73626" y="5003800"/>
            <a:ext cx="4689104" cy="80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파인튜닝</a:t>
            </a:r>
            <a:r>
              <a:rPr lang="ko-KR" altLang="en-US" sz="2000" dirty="0"/>
              <a:t> 기법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적은 수의 추가 데이터로 효과적 학습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664054" y="6006135"/>
            <a:ext cx="3788217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객체에 </a:t>
            </a:r>
            <a:r>
              <a:rPr lang="en-US" altLang="ko-KR" sz="2000" dirty="0"/>
              <a:t>class name </a:t>
            </a:r>
            <a:r>
              <a:rPr lang="ko-KR" altLang="en-US" sz="2000" dirty="0"/>
              <a:t>부여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99A06B63-07FF-C528-97ED-AD5AB04939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53" y="4770501"/>
            <a:ext cx="2924810" cy="12725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47C65-8A1F-88EC-43E4-B45F0286AD1B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41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254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저작물 보호 기법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481268" y="5491354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1. </a:t>
            </a:r>
            <a:r>
              <a:rPr lang="ko-KR" altLang="en-US" sz="2400" b="1" spc="-300" dirty="0"/>
              <a:t>이미지 변형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666352" y="5491353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2 .</a:t>
            </a:r>
            <a:r>
              <a:rPr lang="ko-KR" altLang="en-US" sz="2400" b="1" spc="-300" dirty="0"/>
              <a:t> 이미지 전용 뷰어 설계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1470967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/>
              <a:t>이미지의 무단 학습 방지 기법 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E8A17E-A233-8914-FD0E-BF235A014829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4A7C3-8B09-FDD2-638E-9F7A99E06A30}"/>
              </a:ext>
            </a:extLst>
          </p:cNvPr>
          <p:cNvSpPr txBox="1"/>
          <p:nvPr/>
        </p:nvSpPr>
        <p:spPr>
          <a:xfrm>
            <a:off x="904713" y="3207815"/>
            <a:ext cx="4689104" cy="153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Stable Diffusion</a:t>
            </a:r>
            <a:r>
              <a:rPr lang="ko-KR" altLang="en-US" sz="2000" dirty="0"/>
              <a:t>의 특성 역이용 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학습 방해 위한 이미지 변형 프로그램 개발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시청자는 인식에 어려움이 없도록 개발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43568-049C-731E-22C5-1D484F4F62F7}"/>
              </a:ext>
            </a:extLst>
          </p:cNvPr>
          <p:cNvSpPr txBox="1"/>
          <p:nvPr/>
        </p:nvSpPr>
        <p:spPr>
          <a:xfrm>
            <a:off x="6606762" y="3207815"/>
            <a:ext cx="4560864" cy="153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크롤링으로부터</a:t>
            </a:r>
            <a:r>
              <a:rPr lang="ko-KR" altLang="en-US" sz="2000" dirty="0"/>
              <a:t> 안전한 파일 설계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암호화 알고리즘으로 보호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새로운 </a:t>
            </a:r>
            <a:r>
              <a:rPr lang="ko-KR" altLang="en-US" sz="2000"/>
              <a:t>확장자 제작</a:t>
            </a:r>
            <a:endParaRPr lang="en-US" altLang="ko-KR" sz="2000" dirty="0"/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567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683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변형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CC070-9703-5CF7-1FFE-227328EAF96E}"/>
              </a:ext>
            </a:extLst>
          </p:cNvPr>
          <p:cNvSpPr txBox="1"/>
          <p:nvPr/>
        </p:nvSpPr>
        <p:spPr>
          <a:xfrm>
            <a:off x="1961192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4E2C9-EA24-A556-1DB4-0375D958ED1E}"/>
              </a:ext>
            </a:extLst>
          </p:cNvPr>
          <p:cNvSpPr txBox="1"/>
          <p:nvPr/>
        </p:nvSpPr>
        <p:spPr>
          <a:xfrm>
            <a:off x="5671845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BAB11-08A3-C8FC-F25C-82259276DD80}"/>
              </a:ext>
            </a:extLst>
          </p:cNvPr>
          <p:cNvSpPr txBox="1"/>
          <p:nvPr/>
        </p:nvSpPr>
        <p:spPr>
          <a:xfrm>
            <a:off x="9382498" y="32289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3AF2B9-6D40-8DDC-0CA0-C5B9231FB2B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 descr="실외, 조류, 하늘, 맹금이(가) 표시된 사진&#10;&#10;자동 생성된 설명">
            <a:extLst>
              <a:ext uri="{FF2B5EF4-FFF2-40B4-BE49-F238E27FC236}">
                <a16:creationId xmlns:a16="http://schemas.microsoft.com/office/drawing/2014/main" id="{98801A94-D113-DA32-D3FA-E4F21975BD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00" y="817170"/>
            <a:ext cx="5316646" cy="2990614"/>
          </a:xfrm>
          <a:prstGeom prst="rect">
            <a:avLst/>
          </a:prstGeom>
        </p:spPr>
      </p:pic>
      <p:pic>
        <p:nvPicPr>
          <p:cNvPr id="28" name="그림 27" descr="조류, 실외, 하늘, 맹금이(가) 표시된 사진&#10;&#10;자동 생성된 설명">
            <a:extLst>
              <a:ext uri="{FF2B5EF4-FFF2-40B4-BE49-F238E27FC236}">
                <a16:creationId xmlns:a16="http://schemas.microsoft.com/office/drawing/2014/main" id="{D875DEF6-E599-0E2F-EB68-1D2085423A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4" y="817170"/>
            <a:ext cx="5316646" cy="2990614"/>
          </a:xfrm>
          <a:prstGeom prst="rect">
            <a:avLst/>
          </a:prstGeom>
        </p:spPr>
      </p:pic>
      <p:pic>
        <p:nvPicPr>
          <p:cNvPr id="34" name="그림 33" descr="옥외설치물, 그물이(가) 표시된 사진&#10;&#10;자동 생성된 설명">
            <a:extLst>
              <a:ext uri="{FF2B5EF4-FFF2-40B4-BE49-F238E27FC236}">
                <a16:creationId xmlns:a16="http://schemas.microsoft.com/office/drawing/2014/main" id="{F058AAAD-1146-F513-F595-D726437D07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4" y="3807783"/>
            <a:ext cx="5316646" cy="29906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41B32E-22F5-1204-BB2D-1BF6FD6D6EA9}"/>
              </a:ext>
            </a:extLst>
          </p:cNvPr>
          <p:cNvSpPr txBox="1"/>
          <p:nvPr/>
        </p:nvSpPr>
        <p:spPr>
          <a:xfrm>
            <a:off x="1961192" y="6280116"/>
            <a:ext cx="3081293" cy="4001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Canny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Edge</a:t>
            </a:r>
            <a:r>
              <a:rPr lang="ko-KR" altLang="en-US" sz="2000" b="1" dirty="0">
                <a:solidFill>
                  <a:schemeClr val="bg1"/>
                </a:solidFill>
              </a:rPr>
              <a:t> 처리된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BF350-60C2-6B6F-75DC-2128101B9432}"/>
              </a:ext>
            </a:extLst>
          </p:cNvPr>
          <p:cNvSpPr txBox="1"/>
          <p:nvPr/>
        </p:nvSpPr>
        <p:spPr>
          <a:xfrm>
            <a:off x="2514354" y="3360018"/>
            <a:ext cx="184244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원본 이미지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0D0CEA-BE7E-6AC6-472F-2BD46031C3E8}"/>
              </a:ext>
            </a:extLst>
          </p:cNvPr>
          <p:cNvSpPr txBox="1"/>
          <p:nvPr/>
        </p:nvSpPr>
        <p:spPr>
          <a:xfrm>
            <a:off x="7434515" y="3360018"/>
            <a:ext cx="279629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Edge Blur </a:t>
            </a:r>
            <a:r>
              <a:rPr lang="ko-KR" altLang="en-US" sz="2000" b="1" dirty="0"/>
              <a:t>처리된 이미지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FFB62-BE45-D575-D0D5-59154C0BCEF2}"/>
              </a:ext>
            </a:extLst>
          </p:cNvPr>
          <p:cNvSpPr txBox="1"/>
          <p:nvPr/>
        </p:nvSpPr>
        <p:spPr>
          <a:xfrm>
            <a:off x="6419468" y="4971152"/>
            <a:ext cx="499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/>
              <a:t>원본 이미지 </a:t>
            </a:r>
            <a:r>
              <a:rPr lang="en-US" altLang="ko-KR" sz="2400" b="1" spc="-150" dirty="0">
                <a:sym typeface="Wingdings" panose="05000000000000000000" pitchFamily="2" charset="2"/>
              </a:rPr>
              <a:t> Canny Edge  Edge Blur</a:t>
            </a:r>
            <a:endParaRPr lang="ko-KR" altLang="en-US" sz="2400" b="1" spc="-150" dirty="0"/>
          </a:p>
        </p:txBody>
      </p:sp>
    </p:spTree>
    <p:extLst>
      <p:ext uri="{BB962C8B-B14F-4D97-AF65-F5344CB8AC3E}">
        <p14:creationId xmlns:p14="http://schemas.microsoft.com/office/powerpoint/2010/main" val="44795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694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이미지의 차이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E32EA-B670-D220-FF10-A69724DB6EF1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9683638-6347-E4A9-E051-952F0E3A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8" y="1105470"/>
            <a:ext cx="5548901" cy="40222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65F075-8366-6090-CA82-2AE3B682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51" y="1105470"/>
            <a:ext cx="6026271" cy="40222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87ACA2-78F5-769A-B812-5565BC385F4F}"/>
              </a:ext>
            </a:extLst>
          </p:cNvPr>
          <p:cNvSpPr txBox="1"/>
          <p:nvPr/>
        </p:nvSpPr>
        <p:spPr>
          <a:xfrm>
            <a:off x="2339599" y="549135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/>
              <a:t>원본 이미지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D5F94-7C2C-D5DC-34FE-FF68F0D10270}"/>
              </a:ext>
            </a:extLst>
          </p:cNvPr>
          <p:cNvSpPr txBox="1"/>
          <p:nvPr/>
        </p:nvSpPr>
        <p:spPr>
          <a:xfrm>
            <a:off x="7611244" y="5491353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/>
              <a:t>Edge Blur </a:t>
            </a:r>
            <a:r>
              <a:rPr lang="ko-KR" altLang="en-US" sz="2400" b="1" spc="-300" dirty="0"/>
              <a:t>처리된 이미지</a:t>
            </a:r>
          </a:p>
        </p:txBody>
      </p:sp>
    </p:spTree>
    <p:extLst>
      <p:ext uri="{BB962C8B-B14F-4D97-AF65-F5344CB8AC3E}">
        <p14:creationId xmlns:p14="http://schemas.microsoft.com/office/powerpoint/2010/main" val="163998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77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이미지 변형 기법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E32EA-B670-D220-FF10-A69724DB6EF1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C00DB5-AC1A-8202-3623-B9D97B74A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65" y="2474154"/>
            <a:ext cx="3662291" cy="3662291"/>
          </a:xfrm>
          <a:prstGeom prst="rect">
            <a:avLst/>
          </a:prstGeom>
        </p:spPr>
      </p:pic>
      <p:pic>
        <p:nvPicPr>
          <p:cNvPr id="10" name="그림 9" descr="옥외설치물, 그물이(가) 표시된 사진&#10;&#10;자동 생성된 설명">
            <a:extLst>
              <a:ext uri="{FF2B5EF4-FFF2-40B4-BE49-F238E27FC236}">
                <a16:creationId xmlns:a16="http://schemas.microsoft.com/office/drawing/2014/main" id="{D3370DC7-A2DC-A2AA-16F7-AA42D7D01B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678" y="1125974"/>
            <a:ext cx="3177473" cy="1787328"/>
          </a:xfrm>
          <a:prstGeom prst="rect">
            <a:avLst/>
          </a:prstGeom>
        </p:spPr>
      </p:pic>
      <p:pic>
        <p:nvPicPr>
          <p:cNvPr id="11" name="그림 10" descr="조류, 실외, 하늘, 맹금이(가) 표시된 사진&#10;&#10;자동 생성된 설명">
            <a:extLst>
              <a:ext uri="{FF2B5EF4-FFF2-40B4-BE49-F238E27FC236}">
                <a16:creationId xmlns:a16="http://schemas.microsoft.com/office/drawing/2014/main" id="{C14617EE-8CD8-11F1-F3D1-96A30E294F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2" y="1125974"/>
            <a:ext cx="3177472" cy="17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11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0223" y="2505670"/>
            <a:ext cx="2151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3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실험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66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4613" y="2505670"/>
            <a:ext cx="216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9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744195-72B1-1317-9462-2B2260DC6D39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74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580A1-21B6-00FB-54CA-ABC0FDC13B49}"/>
              </a:ext>
            </a:extLst>
          </p:cNvPr>
          <p:cNvSpPr/>
          <p:nvPr/>
        </p:nvSpPr>
        <p:spPr>
          <a:xfrm>
            <a:off x="854928" y="3192069"/>
            <a:ext cx="10482145" cy="32310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ㅁㄹ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F20C9E-647C-1FB5-E3CD-A95587481EAC}"/>
              </a:ext>
            </a:extLst>
          </p:cNvPr>
          <p:cNvGrpSpPr/>
          <p:nvPr/>
        </p:nvGrpSpPr>
        <p:grpSpPr>
          <a:xfrm>
            <a:off x="854928" y="968292"/>
            <a:ext cx="10482144" cy="2085279"/>
            <a:chOff x="854928" y="1382967"/>
            <a:chExt cx="10482144" cy="20852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F8DC59-D4B6-AA7E-E2D4-B2E9F3EECDF9}"/>
                </a:ext>
              </a:extLst>
            </p:cNvPr>
            <p:cNvSpPr/>
            <p:nvPr/>
          </p:nvSpPr>
          <p:spPr>
            <a:xfrm>
              <a:off x="854928" y="1382968"/>
              <a:ext cx="2077843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7EC1E5-8355-70E7-A4FE-C9994EAF9497}"/>
                </a:ext>
              </a:extLst>
            </p:cNvPr>
            <p:cNvSpPr/>
            <p:nvPr/>
          </p:nvSpPr>
          <p:spPr>
            <a:xfrm>
              <a:off x="4278351" y="1382967"/>
              <a:ext cx="7058721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10D6AA-90E5-86C2-7129-8929F924551E}"/>
                </a:ext>
              </a:extLst>
            </p:cNvPr>
            <p:cNvSpPr txBox="1"/>
            <p:nvPr/>
          </p:nvSpPr>
          <p:spPr>
            <a:xfrm>
              <a:off x="3368156" y="2102441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/>
                <a:t>=</a:t>
              </a:r>
              <a:endParaRPr lang="ko-KR" altLang="en-US" sz="3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3ABFD-53EA-2DF8-3CFD-FF421870EA1C}"/>
                </a:ext>
              </a:extLst>
            </p:cNvPr>
            <p:cNvSpPr txBox="1"/>
            <p:nvPr/>
          </p:nvSpPr>
          <p:spPr>
            <a:xfrm>
              <a:off x="1114629" y="2240940"/>
              <a:ext cx="1645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</a:rPr>
                <a:t>도</a:t>
              </a:r>
              <a:r>
                <a:rPr lang="en-US" altLang="ko-KR" b="1" dirty="0">
                  <a:solidFill>
                    <a:schemeClr val="bg1"/>
                  </a:solidFill>
                </a:rPr>
                <a:t>(degree, ˚)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19CB8-340F-BEA0-FEEA-55355A269E93}"/>
                </a:ext>
              </a:extLst>
            </p:cNvPr>
            <p:cNvSpPr txBox="1"/>
            <p:nvPr/>
          </p:nvSpPr>
          <p:spPr>
            <a:xfrm>
              <a:off x="6310345" y="2246731"/>
              <a:ext cx="3102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온각</a:t>
              </a:r>
              <a:r>
                <a:rPr lang="en-US" altLang="ko-KR" b="1" dirty="0">
                  <a:solidFill>
                    <a:schemeClr val="bg1"/>
                  </a:solidFill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</a:rPr>
                <a:t>일회전각</a:t>
              </a:r>
              <a:r>
                <a:rPr lang="en-US" altLang="ko-KR" b="1" dirty="0">
                  <a:solidFill>
                    <a:schemeClr val="bg1"/>
                  </a:solidFill>
                </a:rPr>
                <a:t>, 360˚)</a:t>
              </a:r>
              <a:r>
                <a:rPr lang="ko-KR" altLang="en-US" b="1" dirty="0">
                  <a:solidFill>
                    <a:schemeClr val="bg1"/>
                  </a:solidFill>
                </a:rPr>
                <a:t>의 </a:t>
              </a:r>
              <a:r>
                <a:rPr lang="en-US" altLang="ko-KR" b="1" dirty="0">
                  <a:solidFill>
                    <a:schemeClr val="bg1"/>
                  </a:solidFill>
                </a:rPr>
                <a:t>1/360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430C5F-0103-B965-6A9B-52C4F8A78EB1}"/>
              </a:ext>
            </a:extLst>
          </p:cNvPr>
          <p:cNvGrpSpPr/>
          <p:nvPr/>
        </p:nvGrpSpPr>
        <p:grpSpPr>
          <a:xfrm>
            <a:off x="1366899" y="3784538"/>
            <a:ext cx="2238662" cy="2046092"/>
            <a:chOff x="1241308" y="3974325"/>
            <a:chExt cx="2238662" cy="20460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02D17D-22F0-5076-3724-694CFC797A70}"/>
                </a:ext>
              </a:extLst>
            </p:cNvPr>
            <p:cNvSpPr/>
            <p:nvPr/>
          </p:nvSpPr>
          <p:spPr>
            <a:xfrm>
              <a:off x="1241308" y="4113559"/>
              <a:ext cx="1906858" cy="190685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70EE91-12A9-B307-45C0-3FAC27101D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2627" y="5081745"/>
              <a:ext cx="1337343" cy="0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5EE157-38AB-A122-2EBF-4229F8541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3288" y="3974325"/>
              <a:ext cx="785800" cy="1092663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8FA75224-B1A0-F018-78E6-E0F46C1950C6}"/>
                </a:ext>
              </a:extLst>
            </p:cNvPr>
            <p:cNvSpPr/>
            <p:nvPr/>
          </p:nvSpPr>
          <p:spPr>
            <a:xfrm>
              <a:off x="2149582" y="4870221"/>
              <a:ext cx="342793" cy="474887"/>
            </a:xfrm>
            <a:prstGeom prst="arc">
              <a:avLst>
                <a:gd name="adj1" fmla="val 16735041"/>
                <a:gd name="adj2" fmla="val 2034166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BB4D8A-498B-DE63-A3D5-5EF7ADA8A69D}"/>
                </a:ext>
              </a:extLst>
            </p:cNvPr>
            <p:cNvSpPr txBox="1"/>
            <p:nvPr/>
          </p:nvSpPr>
          <p:spPr>
            <a:xfrm>
              <a:off x="2467350" y="466815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/>
                <a:t>θ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FFF182-F384-C34C-E8A7-B8F54C403DA0}"/>
                </a:ext>
              </a:extLst>
            </p:cNvPr>
            <p:cNvSpPr txBox="1"/>
            <p:nvPr/>
          </p:nvSpPr>
          <p:spPr>
            <a:xfrm>
              <a:off x="3093815" y="4307512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911EC7-44B9-E24C-CA14-437A2E24BAB9}"/>
                </a:ext>
              </a:extLst>
            </p:cNvPr>
            <p:cNvSpPr txBox="1"/>
            <p:nvPr/>
          </p:nvSpPr>
          <p:spPr>
            <a:xfrm>
              <a:off x="2489623" y="5137883"/>
              <a:ext cx="4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FBAFDD-BCA0-21E7-FF3B-9E86C2E78EE8}"/>
              </a:ext>
            </a:extLst>
          </p:cNvPr>
          <p:cNvGrpSpPr/>
          <p:nvPr/>
        </p:nvGrpSpPr>
        <p:grpSpPr>
          <a:xfrm>
            <a:off x="4277448" y="3447388"/>
            <a:ext cx="6801230" cy="1500708"/>
            <a:chOff x="4277448" y="3974325"/>
            <a:chExt cx="6801230" cy="15007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4E74D7-6F44-8AD5-5F5C-B501B5761959}"/>
                </a:ext>
              </a:extLst>
            </p:cNvPr>
            <p:cNvSpPr/>
            <p:nvPr/>
          </p:nvSpPr>
          <p:spPr>
            <a:xfrm>
              <a:off x="4277448" y="3974325"/>
              <a:ext cx="6801230" cy="15007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0EDDC1-4D8D-CFCB-E3B9-B6688D6A96AD}"/>
                </a:ext>
              </a:extLst>
            </p:cNvPr>
            <p:cNvGrpSpPr/>
            <p:nvPr/>
          </p:nvGrpSpPr>
          <p:grpSpPr>
            <a:xfrm>
              <a:off x="6932259" y="4188776"/>
              <a:ext cx="1491607" cy="535903"/>
              <a:chOff x="5941855" y="2958604"/>
              <a:chExt cx="1491607" cy="5359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360˚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646" y="3059783"/>
                    <a:ext cx="2308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646" y="3059783"/>
                    <a:ext cx="23083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526" r="-78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189" y="2958604"/>
                    <a:ext cx="436273" cy="5227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7189" y="2958604"/>
                    <a:ext cx="436273" cy="5227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/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=360˚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07" r="-3321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/>
                <p:nvPr/>
              </p:nvSpPr>
              <p:spPr>
                <a:xfrm>
                  <a:off x="4505026" y="5081745"/>
                  <a:ext cx="8880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ko-KR" altLang="en-US" sz="1400" b="1" i="0">
                          <a:latin typeface="Cambria Math" panose="02040503050406030204" pitchFamily="18" charset="0"/>
                        </a:rPr>
                        <m:t>는</m:t>
                      </m:r>
                    </m:oMath>
                  </a14:m>
                  <a:r>
                    <a:rPr lang="ko-KR" altLang="en-US" sz="1400" b="1" dirty="0"/>
                    <a:t> 약 </a:t>
                  </a:r>
                  <a:r>
                    <a:rPr lang="en-US" altLang="ko-KR" sz="1400" b="1" dirty="0"/>
                    <a:t>3.14</a:t>
                  </a:r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026" y="5081745"/>
                  <a:ext cx="888064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4795" t="-25000" r="-10959" b="-47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4BE2511-1DB2-5FB9-1370-058D5774DC78}"/>
              </a:ext>
            </a:extLst>
          </p:cNvPr>
          <p:cNvSpPr txBox="1"/>
          <p:nvPr/>
        </p:nvSpPr>
        <p:spPr>
          <a:xfrm>
            <a:off x="4332994" y="5161372"/>
            <a:ext cx="4341253" cy="952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중심각의 크기</a:t>
            </a:r>
            <a:r>
              <a:rPr lang="en-US" altLang="ko-KR" sz="1600" dirty="0"/>
              <a:t>(θ)</a:t>
            </a:r>
            <a:r>
              <a:rPr lang="ko-KR" altLang="en-US" sz="1600" dirty="0"/>
              <a:t>는 호의 길이에 비례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특별히 혼돈의 우려가 없다면</a:t>
            </a:r>
            <a:r>
              <a:rPr lang="en-US" altLang="ko-KR" sz="1600" dirty="0"/>
              <a:t>, rad </a:t>
            </a:r>
            <a:r>
              <a:rPr lang="ko-KR" altLang="en-US" sz="1600" dirty="0"/>
              <a:t>단위 생략가능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각도는 근본적으로 </a:t>
            </a:r>
            <a:r>
              <a:rPr lang="ko-KR" altLang="en-US" sz="1600" dirty="0" err="1"/>
              <a:t>무차원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90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81E17CF-D31D-B8FC-A911-7825616BC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66313"/>
              </p:ext>
            </p:extLst>
          </p:nvPr>
        </p:nvGraphicFramePr>
        <p:xfrm>
          <a:off x="854928" y="1261843"/>
          <a:ext cx="10568569" cy="490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32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7126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Table of contents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964233" y="1846570"/>
            <a:ext cx="44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1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1785291" y="2031235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서론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925551" y="3003382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2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1785291" y="3188047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이론적 배경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925551" y="4160194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3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1785291" y="434485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연구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4E73-6C45-9063-3A46-0567FA7E112F}"/>
              </a:ext>
            </a:extLst>
          </p:cNvPr>
          <p:cNvSpPr txBox="1"/>
          <p:nvPr/>
        </p:nvSpPr>
        <p:spPr>
          <a:xfrm>
            <a:off x="892098" y="5317006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4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8A525-8A9C-B393-77A9-FB9409C711DB}"/>
              </a:ext>
            </a:extLst>
          </p:cNvPr>
          <p:cNvSpPr txBox="1"/>
          <p:nvPr/>
        </p:nvSpPr>
        <p:spPr>
          <a:xfrm>
            <a:off x="1785291" y="550167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4D1E3-7024-850D-2C94-3C8E1CD0B63C}"/>
              </a:ext>
            </a:extLst>
          </p:cNvPr>
          <p:cNvSpPr txBox="1"/>
          <p:nvPr/>
        </p:nvSpPr>
        <p:spPr>
          <a:xfrm>
            <a:off x="5109654" y="1975524"/>
            <a:ext cx="538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5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96B72-ACAA-84AA-C1C6-2F11C3FCB987}"/>
              </a:ext>
            </a:extLst>
          </p:cNvPr>
          <p:cNvSpPr txBox="1"/>
          <p:nvPr/>
        </p:nvSpPr>
        <p:spPr>
          <a:xfrm>
            <a:off x="5930712" y="216018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실험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4977-49AB-D032-03CD-3622C15A57D6}"/>
              </a:ext>
            </a:extLst>
          </p:cNvPr>
          <p:cNvSpPr txBox="1"/>
          <p:nvPr/>
        </p:nvSpPr>
        <p:spPr>
          <a:xfrm>
            <a:off x="5070972" y="3132336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6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EBC73-804A-A373-970D-0F06D9450831}"/>
              </a:ext>
            </a:extLst>
          </p:cNvPr>
          <p:cNvSpPr txBox="1"/>
          <p:nvPr/>
        </p:nvSpPr>
        <p:spPr>
          <a:xfrm>
            <a:off x="5930712" y="331700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accent6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12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다이어그램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5EB0EC-1CF4-D99E-4562-C39E45DEE756}"/>
              </a:ext>
            </a:extLst>
          </p:cNvPr>
          <p:cNvSpPr/>
          <p:nvPr/>
        </p:nvSpPr>
        <p:spPr>
          <a:xfrm>
            <a:off x="4568283" y="1170877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D35E277-C8BD-2A8D-6A88-598CA25114C8}"/>
              </a:ext>
            </a:extLst>
          </p:cNvPr>
          <p:cNvSpPr/>
          <p:nvPr/>
        </p:nvSpPr>
        <p:spPr>
          <a:xfrm>
            <a:off x="3326780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9960A1-6874-E45D-CD3B-B2B30BCB537C}"/>
              </a:ext>
            </a:extLst>
          </p:cNvPr>
          <p:cNvSpPr/>
          <p:nvPr/>
        </p:nvSpPr>
        <p:spPr>
          <a:xfrm>
            <a:off x="5809786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A36FD-D036-B453-E16D-948AF5E0A10C}"/>
              </a:ext>
            </a:extLst>
          </p:cNvPr>
          <p:cNvSpPr txBox="1"/>
          <p:nvPr/>
        </p:nvSpPr>
        <p:spPr>
          <a:xfrm>
            <a:off x="5173311" y="2419813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075F6-BC69-8347-FCF0-EE6E440AC838}"/>
              </a:ext>
            </a:extLst>
          </p:cNvPr>
          <p:cNvSpPr txBox="1"/>
          <p:nvPr/>
        </p:nvSpPr>
        <p:spPr>
          <a:xfrm>
            <a:off x="3645595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6556-1213-BC54-5C03-1BD90D2DC3F9}"/>
              </a:ext>
            </a:extLst>
          </p:cNvPr>
          <p:cNvSpPr txBox="1"/>
          <p:nvPr/>
        </p:nvSpPr>
        <p:spPr>
          <a:xfrm>
            <a:off x="6633267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5488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00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절차를 설명하기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414B7-2918-B04A-E7A4-DEB9EBD51E17}"/>
              </a:ext>
            </a:extLst>
          </p:cNvPr>
          <p:cNvSpPr/>
          <p:nvPr/>
        </p:nvSpPr>
        <p:spPr>
          <a:xfrm>
            <a:off x="854928" y="137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DDFEEE-A1B3-48BB-E114-1B12CA4EBD88}"/>
              </a:ext>
            </a:extLst>
          </p:cNvPr>
          <p:cNvSpPr/>
          <p:nvPr/>
        </p:nvSpPr>
        <p:spPr>
          <a:xfrm>
            <a:off x="2095500" y="137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8FFE7-99F4-40BB-2509-3AB72B25123A}"/>
              </a:ext>
            </a:extLst>
          </p:cNvPr>
          <p:cNvSpPr/>
          <p:nvPr/>
        </p:nvSpPr>
        <p:spPr>
          <a:xfrm>
            <a:off x="854928" y="264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C4D1CE-0799-46E3-4696-255FE5667069}"/>
              </a:ext>
            </a:extLst>
          </p:cNvPr>
          <p:cNvSpPr/>
          <p:nvPr/>
        </p:nvSpPr>
        <p:spPr>
          <a:xfrm>
            <a:off x="2095500" y="264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38AAE5-BABF-C532-1833-870FDB5547D4}"/>
              </a:ext>
            </a:extLst>
          </p:cNvPr>
          <p:cNvSpPr/>
          <p:nvPr/>
        </p:nvSpPr>
        <p:spPr>
          <a:xfrm>
            <a:off x="854928" y="391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48D018-AFE8-8DE9-09ED-D9D1B1AA13AC}"/>
              </a:ext>
            </a:extLst>
          </p:cNvPr>
          <p:cNvSpPr/>
          <p:nvPr/>
        </p:nvSpPr>
        <p:spPr>
          <a:xfrm>
            <a:off x="2095500" y="391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0BBA5B-E0EC-BFA5-9D88-B90191F402EE}"/>
              </a:ext>
            </a:extLst>
          </p:cNvPr>
          <p:cNvSpPr/>
          <p:nvPr/>
        </p:nvSpPr>
        <p:spPr>
          <a:xfrm>
            <a:off x="854928" y="518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12924A-7550-4719-BB40-BD271A201558}"/>
              </a:ext>
            </a:extLst>
          </p:cNvPr>
          <p:cNvSpPr/>
          <p:nvPr/>
        </p:nvSpPr>
        <p:spPr>
          <a:xfrm>
            <a:off x="2095500" y="518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22743-5D92-4BB6-AC0C-A796FB5CA878}"/>
              </a:ext>
            </a:extLst>
          </p:cNvPr>
          <p:cNvSpPr txBox="1"/>
          <p:nvPr/>
        </p:nvSpPr>
        <p:spPr>
          <a:xfrm>
            <a:off x="1200437" y="1606808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9894B-7ABE-910A-3035-3BE2BE01AE6F}"/>
              </a:ext>
            </a:extLst>
          </p:cNvPr>
          <p:cNvSpPr txBox="1"/>
          <p:nvPr/>
        </p:nvSpPr>
        <p:spPr>
          <a:xfrm>
            <a:off x="1175072" y="287680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A00806-9C93-30C1-7486-2AC6D1A462E8}"/>
              </a:ext>
            </a:extLst>
          </p:cNvPr>
          <p:cNvSpPr txBox="1"/>
          <p:nvPr/>
        </p:nvSpPr>
        <p:spPr>
          <a:xfrm>
            <a:off x="1201003" y="414680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46D679-CE72-0C37-69E9-D49C9A0A4B4C}"/>
              </a:ext>
            </a:extLst>
          </p:cNvPr>
          <p:cNvSpPr txBox="1"/>
          <p:nvPr/>
        </p:nvSpPr>
        <p:spPr>
          <a:xfrm>
            <a:off x="1167623" y="5416808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051B-C28B-2A25-6754-46F8EEF36EC1}"/>
              </a:ext>
            </a:extLst>
          </p:cNvPr>
          <p:cNvSpPr txBox="1"/>
          <p:nvPr/>
        </p:nvSpPr>
        <p:spPr>
          <a:xfrm>
            <a:off x="2577515" y="160680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279A6-59F9-B0AB-56BF-5340FADBB59D}"/>
              </a:ext>
            </a:extLst>
          </p:cNvPr>
          <p:cNvSpPr txBox="1"/>
          <p:nvPr/>
        </p:nvSpPr>
        <p:spPr>
          <a:xfrm>
            <a:off x="2577515" y="287428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D526F4-E947-CE9F-C9BA-FA8B9DE905D3}"/>
              </a:ext>
            </a:extLst>
          </p:cNvPr>
          <p:cNvSpPr txBox="1"/>
          <p:nvPr/>
        </p:nvSpPr>
        <p:spPr>
          <a:xfrm>
            <a:off x="2577515" y="414176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9814B6-7E9E-BDF7-52BF-6B2EEF8216D5}"/>
              </a:ext>
            </a:extLst>
          </p:cNvPr>
          <p:cNvSpPr txBox="1"/>
          <p:nvPr/>
        </p:nvSpPr>
        <p:spPr>
          <a:xfrm>
            <a:off x="2577515" y="540924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9554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B0BDBB-EDC4-EE06-C102-C50BD84F3A16}"/>
              </a:ext>
            </a:extLst>
          </p:cNvPr>
          <p:cNvSpPr/>
          <p:nvPr/>
        </p:nvSpPr>
        <p:spPr>
          <a:xfrm>
            <a:off x="944135" y="4808712"/>
            <a:ext cx="10318596" cy="174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97320D-93E0-F801-41E2-4F8E1C7AE908}"/>
              </a:ext>
            </a:extLst>
          </p:cNvPr>
          <p:cNvSpPr>
            <a:spLocks/>
          </p:cNvSpPr>
          <p:nvPr/>
        </p:nvSpPr>
        <p:spPr>
          <a:xfrm>
            <a:off x="944136" y="980378"/>
            <a:ext cx="10318596" cy="3746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7089A6-C79C-BA7C-23F4-28C5F2994A1D}"/>
              </a:ext>
            </a:extLst>
          </p:cNvPr>
          <p:cNvGrpSpPr/>
          <p:nvPr/>
        </p:nvGrpSpPr>
        <p:grpSpPr>
          <a:xfrm>
            <a:off x="2089306" y="1536934"/>
            <a:ext cx="8028255" cy="2692775"/>
            <a:chOff x="2089306" y="1903792"/>
            <a:chExt cx="8028255" cy="269277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6039ACC-8A24-BC3A-05BA-A05550926AD7}"/>
                </a:ext>
              </a:extLst>
            </p:cNvPr>
            <p:cNvSpPr/>
            <p:nvPr/>
          </p:nvSpPr>
          <p:spPr>
            <a:xfrm>
              <a:off x="2477854" y="2257828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EA19919-6FEA-59B9-9BE9-8AC5F152A815}"/>
                </a:ext>
              </a:extLst>
            </p:cNvPr>
            <p:cNvSpPr/>
            <p:nvPr/>
          </p:nvSpPr>
          <p:spPr>
            <a:xfrm>
              <a:off x="7753351" y="2257828"/>
              <a:ext cx="1996068" cy="1996068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F2FA45-F3AD-2E2B-0092-B9557D85B7C0}"/>
                </a:ext>
              </a:extLst>
            </p:cNvPr>
            <p:cNvGrpSpPr/>
            <p:nvPr/>
          </p:nvGrpSpPr>
          <p:grpSpPr>
            <a:xfrm>
              <a:off x="2089306" y="1928506"/>
              <a:ext cx="2755091" cy="2668061"/>
              <a:chOff x="1976400" y="2313517"/>
              <a:chExt cx="2755091" cy="2668061"/>
            </a:xfrm>
          </p:grpSpPr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3B4AC569-527D-D018-3E9A-54FE26DE3F88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2C875762-AAD9-26E3-6868-A4AE7C01B974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6CAFEC71-60D8-F28E-F1A2-4F60973A23A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5C0645B6-FAE0-470A-6EE0-AB927FCBE15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69063-742D-48AF-8577-9E0B0EEE4E6E}"/>
                </a:ext>
              </a:extLst>
            </p:cNvPr>
            <p:cNvSpPr txBox="1"/>
            <p:nvPr/>
          </p:nvSpPr>
          <p:spPr>
            <a:xfrm>
              <a:off x="31351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H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3A897-2CF4-E502-B9EE-A17987970FE9}"/>
                </a:ext>
              </a:extLst>
            </p:cNvPr>
            <p:cNvSpPr txBox="1"/>
            <p:nvPr/>
          </p:nvSpPr>
          <p:spPr>
            <a:xfrm>
              <a:off x="84133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L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5D75738-AF8E-6CC8-39B0-641480932E49}"/>
                </a:ext>
              </a:extLst>
            </p:cNvPr>
            <p:cNvGrpSpPr/>
            <p:nvPr/>
          </p:nvGrpSpPr>
          <p:grpSpPr>
            <a:xfrm flipH="1">
              <a:off x="7362470" y="1903792"/>
              <a:ext cx="2755091" cy="2668061"/>
              <a:chOff x="1976400" y="2313517"/>
              <a:chExt cx="2755091" cy="2668061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057D19E-A8C5-D22A-2745-05D9EB6C1C4B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EF3E54FE-F3F6-F69E-E787-8EBF18B054DF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7F1265-032A-2163-CD1F-02806BBD5204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F70623EE-8640-58D0-8B6C-6B3C3A7FFA3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CFF245-913B-F945-CC83-813758DC7F59}"/>
              </a:ext>
            </a:extLst>
          </p:cNvPr>
          <p:cNvSpPr txBox="1"/>
          <p:nvPr/>
        </p:nvSpPr>
        <p:spPr>
          <a:xfrm>
            <a:off x="1871858" y="5148296"/>
            <a:ext cx="3033203" cy="106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F6756F-DB3B-4F6C-5BE5-65CC41D6D2D0}"/>
              </a:ext>
            </a:extLst>
          </p:cNvPr>
          <p:cNvSpPr txBox="1"/>
          <p:nvPr/>
        </p:nvSpPr>
        <p:spPr>
          <a:xfrm>
            <a:off x="7080944" y="5134724"/>
            <a:ext cx="3033203" cy="106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설명할 내용을 입력해주세요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5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0C755F-FFBC-6C02-5A61-3E4016FC4CEB}"/>
              </a:ext>
            </a:extLst>
          </p:cNvPr>
          <p:cNvSpPr/>
          <p:nvPr/>
        </p:nvSpPr>
        <p:spPr>
          <a:xfrm>
            <a:off x="404487" y="989031"/>
            <a:ext cx="11404329" cy="55133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AB1DE9-4192-081B-1B96-C4351E45AF70}"/>
              </a:ext>
            </a:extLst>
          </p:cNvPr>
          <p:cNvSpPr/>
          <p:nvPr/>
        </p:nvSpPr>
        <p:spPr>
          <a:xfrm>
            <a:off x="4699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9">
            <a:extLst>
              <a:ext uri="{FF2B5EF4-FFF2-40B4-BE49-F238E27FC236}">
                <a16:creationId xmlns:a16="http://schemas.microsoft.com/office/drawing/2014/main" id="{BE7312AE-3FB2-7801-52E0-CD291E6A0FC1}"/>
              </a:ext>
            </a:extLst>
          </p:cNvPr>
          <p:cNvSpPr/>
          <p:nvPr/>
        </p:nvSpPr>
        <p:spPr>
          <a:xfrm>
            <a:off x="7226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2A3BF-E376-559A-696C-60CA755ECAB2}"/>
              </a:ext>
            </a:extLst>
          </p:cNvPr>
          <p:cNvGrpSpPr/>
          <p:nvPr/>
        </p:nvGrpSpPr>
        <p:grpSpPr>
          <a:xfrm>
            <a:off x="722621" y="5523674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7" name="모서리가 둥근 직사각형 61">
              <a:extLst>
                <a:ext uri="{FF2B5EF4-FFF2-40B4-BE49-F238E27FC236}">
                  <a16:creationId xmlns:a16="http://schemas.microsoft.com/office/drawing/2014/main" id="{CC8FAEE8-F105-67E6-DF43-CCB7FD8C931F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EB8D975-7FF6-E03F-5F55-E63697EEF669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0D878A7B-DE1A-474F-64A2-A09EF7B5D71D}"/>
              </a:ext>
            </a:extLst>
          </p:cNvPr>
          <p:cNvSpPr/>
          <p:nvPr/>
        </p:nvSpPr>
        <p:spPr>
          <a:xfrm>
            <a:off x="722621" y="2241244"/>
            <a:ext cx="4922902" cy="396095"/>
          </a:xfrm>
          <a:prstGeom prst="roundRect">
            <a:avLst>
              <a:gd name="adj" fmla="val 0"/>
            </a:avLst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ABF86-0E7A-E877-A395-153681FAD8E5}"/>
              </a:ext>
            </a:extLst>
          </p:cNvPr>
          <p:cNvGrpSpPr/>
          <p:nvPr/>
        </p:nvGrpSpPr>
        <p:grpSpPr>
          <a:xfrm>
            <a:off x="722621" y="2241244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1" name="모서리가 둥근 직사각형 58">
              <a:extLst>
                <a:ext uri="{FF2B5EF4-FFF2-40B4-BE49-F238E27FC236}">
                  <a16:creationId xmlns:a16="http://schemas.microsoft.com/office/drawing/2014/main" id="{127401DE-8EBE-F475-943A-FB9EEC40A88B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945680D-0D58-D918-3BC3-DC1A066F9408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46">
            <a:extLst>
              <a:ext uri="{FF2B5EF4-FFF2-40B4-BE49-F238E27FC236}">
                <a16:creationId xmlns:a16="http://schemas.microsoft.com/office/drawing/2014/main" id="{AA9AE8AA-37A8-DBE0-EA43-5F9B346E1F2E}"/>
              </a:ext>
            </a:extLst>
          </p:cNvPr>
          <p:cNvSpPr/>
          <p:nvPr/>
        </p:nvSpPr>
        <p:spPr>
          <a:xfrm>
            <a:off x="7226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334A89-7C10-503F-72B8-B69A2AFA7761}"/>
              </a:ext>
            </a:extLst>
          </p:cNvPr>
          <p:cNvGrpSpPr/>
          <p:nvPr/>
        </p:nvGrpSpPr>
        <p:grpSpPr>
          <a:xfrm>
            <a:off x="722621" y="3953217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5" name="모서리가 둥근 직사각형 56">
              <a:extLst>
                <a:ext uri="{FF2B5EF4-FFF2-40B4-BE49-F238E27FC236}">
                  <a16:creationId xmlns:a16="http://schemas.microsoft.com/office/drawing/2014/main" id="{8D5CFBAD-DF34-1DD1-F70D-C8FD69A2691F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F554792-3164-621C-FE66-72629B60F4F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462F0B7-D89E-BAC5-AFF0-E29754233DA4}"/>
              </a:ext>
            </a:extLst>
          </p:cNvPr>
          <p:cNvSpPr txBox="1"/>
          <p:nvPr/>
        </p:nvSpPr>
        <p:spPr>
          <a:xfrm>
            <a:off x="33971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5838DD2-C0FD-0731-173A-EC54043E7B87}"/>
              </a:ext>
            </a:extLst>
          </p:cNvPr>
          <p:cNvSpPr/>
          <p:nvPr/>
        </p:nvSpPr>
        <p:spPr>
          <a:xfrm flipV="1">
            <a:off x="37558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28D6D-E6D6-DC15-4925-0E42D74EEBF6}"/>
              </a:ext>
            </a:extLst>
          </p:cNvPr>
          <p:cNvSpPr txBox="1"/>
          <p:nvPr/>
        </p:nvSpPr>
        <p:spPr>
          <a:xfrm>
            <a:off x="40206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FB6D6C0B-7721-47E3-A160-AD161D25FD69}"/>
              </a:ext>
            </a:extLst>
          </p:cNvPr>
          <p:cNvSpPr/>
          <p:nvPr/>
        </p:nvSpPr>
        <p:spPr>
          <a:xfrm flipV="1">
            <a:off x="43707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0F87D4-A000-D579-75D8-4C54293A9A74}"/>
              </a:ext>
            </a:extLst>
          </p:cNvPr>
          <p:cNvSpPr txBox="1"/>
          <p:nvPr/>
        </p:nvSpPr>
        <p:spPr>
          <a:xfrm>
            <a:off x="24003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AB42963-E4A9-1233-BDAC-9DBD20E663C3}"/>
              </a:ext>
            </a:extLst>
          </p:cNvPr>
          <p:cNvSpPr/>
          <p:nvPr/>
        </p:nvSpPr>
        <p:spPr>
          <a:xfrm flipV="1">
            <a:off x="27181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576A02-334C-2C68-A48F-F9DC7C201E94}"/>
              </a:ext>
            </a:extLst>
          </p:cNvPr>
          <p:cNvGrpSpPr/>
          <p:nvPr/>
        </p:nvGrpSpPr>
        <p:grpSpPr>
          <a:xfrm>
            <a:off x="6062508" y="1350275"/>
            <a:ext cx="5378898" cy="4805142"/>
            <a:chOff x="6253007" y="1401075"/>
            <a:chExt cx="5551405" cy="480514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624885-26FB-9EC2-6187-2A157EC3A68A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31C421-21BB-66D3-FABB-C8E31958102B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76B0DC-419C-185F-6A70-57A90F135B27}"/>
                </a:ext>
              </a:extLst>
            </p:cNvPr>
            <p:cNvSpPr/>
            <p:nvPr/>
          </p:nvSpPr>
          <p:spPr>
            <a:xfrm>
              <a:off x="6269600" y="47889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8113EE-2EA1-F785-C454-371AE29D0072}"/>
              </a:ext>
            </a:extLst>
          </p:cNvPr>
          <p:cNvSpPr/>
          <p:nvPr/>
        </p:nvSpPr>
        <p:spPr>
          <a:xfrm>
            <a:off x="6062505" y="13502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983BB5-263D-DEDD-DA35-40BE693CF17D}"/>
              </a:ext>
            </a:extLst>
          </p:cNvPr>
          <p:cNvSpPr/>
          <p:nvPr/>
        </p:nvSpPr>
        <p:spPr>
          <a:xfrm>
            <a:off x="6062505" y="304422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637A2E-972A-1FEE-59CE-9FA99A3FE827}"/>
              </a:ext>
            </a:extLst>
          </p:cNvPr>
          <p:cNvSpPr/>
          <p:nvPr/>
        </p:nvSpPr>
        <p:spPr>
          <a:xfrm>
            <a:off x="6062505" y="473817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BA326A-B6A8-0DBE-BFB6-2B426279C926}"/>
              </a:ext>
            </a:extLst>
          </p:cNvPr>
          <p:cNvSpPr txBox="1"/>
          <p:nvPr/>
        </p:nvSpPr>
        <p:spPr>
          <a:xfrm>
            <a:off x="6297455" y="16857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F9165D-21E5-2922-73EE-D99745B3930C}"/>
              </a:ext>
            </a:extLst>
          </p:cNvPr>
          <p:cNvSpPr txBox="1"/>
          <p:nvPr/>
        </p:nvSpPr>
        <p:spPr>
          <a:xfrm>
            <a:off x="6297455" y="33887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AB75FC-BF5E-9139-D207-52BC3DB70DF8}"/>
              </a:ext>
            </a:extLst>
          </p:cNvPr>
          <p:cNvSpPr txBox="1"/>
          <p:nvPr/>
        </p:nvSpPr>
        <p:spPr>
          <a:xfrm>
            <a:off x="6283998" y="50815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6FD01-86EF-DA26-8A62-B4D4C63F62DB}"/>
              </a:ext>
            </a:extLst>
          </p:cNvPr>
          <p:cNvSpPr txBox="1"/>
          <p:nvPr/>
        </p:nvSpPr>
        <p:spPr>
          <a:xfrm>
            <a:off x="7211987" y="163397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8D0FE3-FC06-AA9B-A223-434D612BC723}"/>
              </a:ext>
            </a:extLst>
          </p:cNvPr>
          <p:cNvSpPr txBox="1"/>
          <p:nvPr/>
        </p:nvSpPr>
        <p:spPr>
          <a:xfrm>
            <a:off x="7211987" y="3336101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AA837C-A841-A27E-3A1A-DFD46B3F1AAE}"/>
              </a:ext>
            </a:extLst>
          </p:cNvPr>
          <p:cNvSpPr txBox="1"/>
          <p:nvPr/>
        </p:nvSpPr>
        <p:spPr>
          <a:xfrm>
            <a:off x="7211987" y="505092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5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401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흐름도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8E9286-F5C3-4F65-8A7C-E74B86940421}"/>
              </a:ext>
            </a:extLst>
          </p:cNvPr>
          <p:cNvSpPr/>
          <p:nvPr/>
        </p:nvSpPr>
        <p:spPr>
          <a:xfrm>
            <a:off x="830416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8ECE376-DBDE-5713-651F-BA4655D07DDD}"/>
              </a:ext>
            </a:extLst>
          </p:cNvPr>
          <p:cNvSpPr/>
          <p:nvPr/>
        </p:nvSpPr>
        <p:spPr>
          <a:xfrm>
            <a:off x="10562137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F70EFC-21B7-9791-131F-BB6513D10F2F}"/>
              </a:ext>
            </a:extLst>
          </p:cNvPr>
          <p:cNvSpPr/>
          <p:nvPr/>
        </p:nvSpPr>
        <p:spPr>
          <a:xfrm>
            <a:off x="4957800" y="1615631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3A0C72B-42C3-EB37-2413-316B4492781A}"/>
              </a:ext>
            </a:extLst>
          </p:cNvPr>
          <p:cNvSpPr/>
          <p:nvPr/>
        </p:nvSpPr>
        <p:spPr>
          <a:xfrm>
            <a:off x="4978350" y="3015900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3032EF2-A816-6E14-931B-73EE97DE02E3}"/>
              </a:ext>
            </a:extLst>
          </p:cNvPr>
          <p:cNvSpPr/>
          <p:nvPr/>
        </p:nvSpPr>
        <p:spPr>
          <a:xfrm>
            <a:off x="4957800" y="4416169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F74ECC2-1AD5-D2BF-0311-BA9362F6E3F3}"/>
              </a:ext>
            </a:extLst>
          </p:cNvPr>
          <p:cNvSpPr/>
          <p:nvPr/>
        </p:nvSpPr>
        <p:spPr>
          <a:xfrm>
            <a:off x="2820554" y="2895904"/>
            <a:ext cx="1171968" cy="1171968"/>
          </a:xfrm>
          <a:prstGeom prst="diamond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18269FB8-1FFA-CD7F-955E-A592CED767FF}"/>
              </a:ext>
            </a:extLst>
          </p:cNvPr>
          <p:cNvSpPr/>
          <p:nvPr/>
        </p:nvSpPr>
        <p:spPr>
          <a:xfrm>
            <a:off x="8240577" y="3110768"/>
            <a:ext cx="1335733" cy="742241"/>
          </a:xfrm>
          <a:prstGeom prst="parallelogram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9F1280-2035-A02F-5FC6-8B93A1A8A526}"/>
              </a:ext>
            </a:extLst>
          </p:cNvPr>
          <p:cNvCxnSpPr/>
          <p:nvPr/>
        </p:nvCxnSpPr>
        <p:spPr>
          <a:xfrm>
            <a:off x="2100337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891641C-E80F-3639-76D1-3B4D87805D7B}"/>
              </a:ext>
            </a:extLst>
          </p:cNvPr>
          <p:cNvCxnSpPr/>
          <p:nvPr/>
        </p:nvCxnSpPr>
        <p:spPr>
          <a:xfrm>
            <a:off x="407226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9BF7CE-BCF7-34E0-FDF6-BE26748FDD07}"/>
              </a:ext>
            </a:extLst>
          </p:cNvPr>
          <p:cNvCxnSpPr/>
          <p:nvPr/>
        </p:nvCxnSpPr>
        <p:spPr>
          <a:xfrm>
            <a:off x="7248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A143A8-6C4B-FE8D-6FEA-94A158E7F3FF}"/>
              </a:ext>
            </a:extLst>
          </p:cNvPr>
          <p:cNvCxnSpPr>
            <a:cxnSpLocks/>
          </p:cNvCxnSpPr>
          <p:nvPr/>
        </p:nvCxnSpPr>
        <p:spPr>
          <a:xfrm>
            <a:off x="9622565" y="3462854"/>
            <a:ext cx="827278" cy="1903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87ADE29-00CC-301A-B1B8-521418D8DD01}"/>
              </a:ext>
            </a:extLst>
          </p:cNvPr>
          <p:cNvCxnSpPr/>
          <p:nvPr/>
        </p:nvCxnSpPr>
        <p:spPr>
          <a:xfrm>
            <a:off x="7752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492D642-CA5A-DF38-A4F2-ADC6B67A9A56}"/>
              </a:ext>
            </a:extLst>
          </p:cNvPr>
          <p:cNvCxnSpPr>
            <a:cxnSpLocks/>
          </p:cNvCxnSpPr>
          <p:nvPr/>
        </p:nvCxnSpPr>
        <p:spPr>
          <a:xfrm rot="10800000">
            <a:off x="3417689" y="2029394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1155753-C6F7-27D2-9F35-23D27736015C}"/>
              </a:ext>
            </a:extLst>
          </p:cNvPr>
          <p:cNvCxnSpPr>
            <a:cxnSpLocks/>
          </p:cNvCxnSpPr>
          <p:nvPr/>
        </p:nvCxnSpPr>
        <p:spPr>
          <a:xfrm rot="16200000">
            <a:off x="4108538" y="1349963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A9AB6C3-6C98-61E8-962C-B8B7C24F7A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2562" y="4142381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AC04E2C-D4D8-49C2-A5B7-39CB3B5A2798}"/>
              </a:ext>
            </a:extLst>
          </p:cNvPr>
          <p:cNvCxnSpPr>
            <a:cxnSpLocks/>
          </p:cNvCxnSpPr>
          <p:nvPr/>
        </p:nvCxnSpPr>
        <p:spPr>
          <a:xfrm rot="5400000" flipV="1">
            <a:off x="4083411" y="4209812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1B6E3A0-B307-BBBC-3A8E-249330ED011B}"/>
              </a:ext>
            </a:extLst>
          </p:cNvPr>
          <p:cNvCxnSpPr>
            <a:cxnSpLocks/>
          </p:cNvCxnSpPr>
          <p:nvPr/>
        </p:nvCxnSpPr>
        <p:spPr>
          <a:xfrm>
            <a:off x="7248570" y="2042540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CD1B1A-8C11-E9F7-732F-A3C5BFBE4B53}"/>
              </a:ext>
            </a:extLst>
          </p:cNvPr>
          <p:cNvCxnSpPr>
            <a:cxnSpLocks/>
          </p:cNvCxnSpPr>
          <p:nvPr/>
        </p:nvCxnSpPr>
        <p:spPr>
          <a:xfrm rot="5400000">
            <a:off x="6312570" y="3457749"/>
            <a:ext cx="2880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207817-BE6D-3BC7-E12C-D64CB25C33A2}"/>
              </a:ext>
            </a:extLst>
          </p:cNvPr>
          <p:cNvCxnSpPr>
            <a:cxnSpLocks/>
          </p:cNvCxnSpPr>
          <p:nvPr/>
        </p:nvCxnSpPr>
        <p:spPr>
          <a:xfrm>
            <a:off x="7248570" y="4874803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644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F0083B-B95A-AE0E-D992-E17061C580C5}"/>
              </a:ext>
            </a:extLst>
          </p:cNvPr>
          <p:cNvSpPr/>
          <p:nvPr/>
        </p:nvSpPr>
        <p:spPr>
          <a:xfrm>
            <a:off x="1365250" y="2646055"/>
            <a:ext cx="1565889" cy="15658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118602A-668F-3186-6BB2-9EAEA8823C1F}"/>
              </a:ext>
            </a:extLst>
          </p:cNvPr>
          <p:cNvSpPr/>
          <p:nvPr/>
        </p:nvSpPr>
        <p:spPr>
          <a:xfrm>
            <a:off x="9260861" y="2646055"/>
            <a:ext cx="1565889" cy="1565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369B74-B18E-7794-BED3-1A2AA6144D8D}"/>
              </a:ext>
            </a:extLst>
          </p:cNvPr>
          <p:cNvCxnSpPr>
            <a:stCxn id="46" idx="6"/>
          </p:cNvCxnSpPr>
          <p:nvPr/>
        </p:nvCxnSpPr>
        <p:spPr>
          <a:xfrm>
            <a:off x="2931139" y="3429000"/>
            <a:ext cx="598787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529D0AD6-AAD1-7C00-9712-4513D4E9E770}"/>
              </a:ext>
            </a:extLst>
          </p:cNvPr>
          <p:cNvSpPr/>
          <p:nvPr/>
        </p:nvSpPr>
        <p:spPr>
          <a:xfrm>
            <a:off x="3747166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38390D4-5D59-360C-A80A-478BAD414381}"/>
              </a:ext>
            </a:extLst>
          </p:cNvPr>
          <p:cNvSpPr/>
          <p:nvPr/>
        </p:nvSpPr>
        <p:spPr>
          <a:xfrm>
            <a:off x="5403742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B8B64C-4592-E8DE-5B33-C18E3E924220}"/>
              </a:ext>
            </a:extLst>
          </p:cNvPr>
          <p:cNvSpPr/>
          <p:nvPr/>
        </p:nvSpPr>
        <p:spPr>
          <a:xfrm>
            <a:off x="7146372" y="28361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3ABB78-5C23-319D-2904-6ED824475E59}"/>
              </a:ext>
            </a:extLst>
          </p:cNvPr>
          <p:cNvSpPr txBox="1"/>
          <p:nvPr/>
        </p:nvSpPr>
        <p:spPr>
          <a:xfrm>
            <a:off x="1711842" y="4508204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B90466-9CAD-1962-021D-06BB20AFF2AB}"/>
              </a:ext>
            </a:extLst>
          </p:cNvPr>
          <p:cNvSpPr txBox="1"/>
          <p:nvPr/>
        </p:nvSpPr>
        <p:spPr>
          <a:xfrm>
            <a:off x="3833220" y="411788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CB744-7BA6-2913-11C9-34FCC2C038E4}"/>
              </a:ext>
            </a:extLst>
          </p:cNvPr>
          <p:cNvSpPr txBox="1"/>
          <p:nvPr/>
        </p:nvSpPr>
        <p:spPr>
          <a:xfrm>
            <a:off x="5489796" y="4117881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4F97FA-ABE8-C211-75A7-9D83DF4297F0}"/>
              </a:ext>
            </a:extLst>
          </p:cNvPr>
          <p:cNvSpPr txBox="1"/>
          <p:nvPr/>
        </p:nvSpPr>
        <p:spPr>
          <a:xfrm>
            <a:off x="7146372" y="4117880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C59186-F28F-C806-D1F5-DBE086CF4A06}"/>
              </a:ext>
            </a:extLst>
          </p:cNvPr>
          <p:cNvSpPr txBox="1"/>
          <p:nvPr/>
        </p:nvSpPr>
        <p:spPr>
          <a:xfrm>
            <a:off x="9588391" y="450820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283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87E51E-87AE-EB7D-8294-275F5AFFB633}"/>
              </a:ext>
            </a:extLst>
          </p:cNvPr>
          <p:cNvGrpSpPr/>
          <p:nvPr/>
        </p:nvGrpSpPr>
        <p:grpSpPr>
          <a:xfrm>
            <a:off x="3049274" y="1858682"/>
            <a:ext cx="5750619" cy="2186185"/>
            <a:chOff x="3220690" y="2335906"/>
            <a:chExt cx="5750617" cy="2186186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592B206-C030-0127-84BC-8ABA7CE434CB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10EBBAD-B37B-7B5D-5E93-277B5E1D394E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A477971-D462-EB9D-73A3-06A54BF5E1DB}"/>
              </a:ext>
            </a:extLst>
          </p:cNvPr>
          <p:cNvSpPr/>
          <p:nvPr/>
        </p:nvSpPr>
        <p:spPr>
          <a:xfrm>
            <a:off x="5007296" y="211631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217941B-B4F9-92D0-DAEE-E1949F1054C6}"/>
              </a:ext>
            </a:extLst>
          </p:cNvPr>
          <p:cNvSpPr/>
          <p:nvPr/>
        </p:nvSpPr>
        <p:spPr>
          <a:xfrm>
            <a:off x="2023273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4892524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2F20D07F-381A-1BC8-AFEC-4D174AF8AC6C}"/>
              </a:ext>
            </a:extLst>
          </p:cNvPr>
          <p:cNvSpPr/>
          <p:nvPr/>
        </p:nvSpPr>
        <p:spPr>
          <a:xfrm>
            <a:off x="7773892" y="4015437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BBE4DC7-A330-58BD-A1EA-7D9594026413}"/>
              </a:ext>
            </a:extLst>
          </p:cNvPr>
          <p:cNvSpPr/>
          <p:nvPr/>
        </p:nvSpPr>
        <p:spPr>
          <a:xfrm>
            <a:off x="5007296" y="1476704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B274E24-1602-AE21-DAF0-9FA4C5F15C90}"/>
              </a:ext>
            </a:extLst>
          </p:cNvPr>
          <p:cNvSpPr/>
          <p:nvPr/>
        </p:nvSpPr>
        <p:spPr>
          <a:xfrm>
            <a:off x="7524812" y="211609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6C1F70B-2BCE-077E-68F6-337FC372FC2F}"/>
              </a:ext>
            </a:extLst>
          </p:cNvPr>
          <p:cNvSpPr/>
          <p:nvPr/>
        </p:nvSpPr>
        <p:spPr>
          <a:xfrm>
            <a:off x="4376035" y="2902427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D348CC-3BEA-64CE-1BBC-A086EE62B2F2}"/>
              </a:ext>
            </a:extLst>
          </p:cNvPr>
          <p:cNvCxnSpPr/>
          <p:nvPr/>
        </p:nvCxnSpPr>
        <p:spPr>
          <a:xfrm>
            <a:off x="5924584" y="1904039"/>
            <a:ext cx="0" cy="21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B12038-5570-3F93-3FAC-455ABD9F1D86}"/>
              </a:ext>
            </a:extLst>
          </p:cNvPr>
          <p:cNvCxnSpPr>
            <a:cxnSpLocks/>
          </p:cNvCxnSpPr>
          <p:nvPr/>
        </p:nvCxnSpPr>
        <p:spPr>
          <a:xfrm>
            <a:off x="5924584" y="2543430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BE4E76-7B24-1F64-1D5F-D15885564AC5}"/>
              </a:ext>
            </a:extLst>
          </p:cNvPr>
          <p:cNvCxnSpPr/>
          <p:nvPr/>
        </p:nvCxnSpPr>
        <p:spPr>
          <a:xfrm>
            <a:off x="6841872" y="232976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D69441E-06E1-01E4-B5DA-F6310FA10CEA}"/>
              </a:ext>
            </a:extLst>
          </p:cNvPr>
          <p:cNvCxnSpPr/>
          <p:nvPr/>
        </p:nvCxnSpPr>
        <p:spPr>
          <a:xfrm>
            <a:off x="5924584" y="3532183"/>
            <a:ext cx="0" cy="48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E533DC-1195-0430-C6E7-9B34E23536DF}"/>
              </a:ext>
            </a:extLst>
          </p:cNvPr>
          <p:cNvSpPr txBox="1"/>
          <p:nvPr/>
        </p:nvSpPr>
        <p:spPr>
          <a:xfrm>
            <a:off x="5153377" y="152305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2EA622-4382-64D0-B688-BE08396B21D2}"/>
              </a:ext>
            </a:extLst>
          </p:cNvPr>
          <p:cNvSpPr txBox="1"/>
          <p:nvPr/>
        </p:nvSpPr>
        <p:spPr>
          <a:xfrm>
            <a:off x="5131176" y="216709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3E17-0E14-3267-6728-97A1A7EAF8E3}"/>
              </a:ext>
            </a:extLst>
          </p:cNvPr>
          <p:cNvSpPr txBox="1"/>
          <p:nvPr/>
        </p:nvSpPr>
        <p:spPr>
          <a:xfrm>
            <a:off x="7670894" y="2157422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18E9A-1E53-70CB-164A-F3CA467319FB}"/>
              </a:ext>
            </a:extLst>
          </p:cNvPr>
          <p:cNvSpPr txBox="1"/>
          <p:nvPr/>
        </p:nvSpPr>
        <p:spPr>
          <a:xfrm>
            <a:off x="4928347" y="299172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DF9F8B-AB29-D3C4-11A6-A1C0B67E78F7}"/>
              </a:ext>
            </a:extLst>
          </p:cNvPr>
          <p:cNvSpPr/>
          <p:nvPr/>
        </p:nvSpPr>
        <p:spPr>
          <a:xfrm>
            <a:off x="2137144" y="415733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59DBA-B21B-C818-56A3-E6AE878B880A}"/>
              </a:ext>
            </a:extLst>
          </p:cNvPr>
          <p:cNvSpPr/>
          <p:nvPr/>
        </p:nvSpPr>
        <p:spPr>
          <a:xfrm>
            <a:off x="2137143" y="4692502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4996237" y="4157330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5008936" y="4692502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6FC9B7-7E33-06F1-8EE6-B29C7AF39CAB}"/>
              </a:ext>
            </a:extLst>
          </p:cNvPr>
          <p:cNvSpPr/>
          <p:nvPr/>
        </p:nvSpPr>
        <p:spPr>
          <a:xfrm>
            <a:off x="7906130" y="4157330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E2143A-7B83-B058-FD84-F7E83D4D53B0}"/>
              </a:ext>
            </a:extLst>
          </p:cNvPr>
          <p:cNvSpPr/>
          <p:nvPr/>
        </p:nvSpPr>
        <p:spPr>
          <a:xfrm>
            <a:off x="7906129" y="4692502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5274867" y="4180843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5287567" y="470607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FF3751-FFBB-431B-E77D-BA1ED565FA49}"/>
              </a:ext>
            </a:extLst>
          </p:cNvPr>
          <p:cNvSpPr txBox="1"/>
          <p:nvPr/>
        </p:nvSpPr>
        <p:spPr>
          <a:xfrm>
            <a:off x="8138068" y="4197267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DB3C5-AC75-6695-DEC8-F31DC8BE2BCC}"/>
              </a:ext>
            </a:extLst>
          </p:cNvPr>
          <p:cNvSpPr txBox="1"/>
          <p:nvPr/>
        </p:nvSpPr>
        <p:spPr>
          <a:xfrm>
            <a:off x="8138068" y="4722495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19D2CB-840C-D290-5146-25DE578215FA}"/>
              </a:ext>
            </a:extLst>
          </p:cNvPr>
          <p:cNvSpPr txBox="1"/>
          <p:nvPr/>
        </p:nvSpPr>
        <p:spPr>
          <a:xfrm>
            <a:off x="2364631" y="4178250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73A06-4B3A-D1FE-B882-027BD968209D}"/>
              </a:ext>
            </a:extLst>
          </p:cNvPr>
          <p:cNvSpPr txBox="1"/>
          <p:nvPr/>
        </p:nvSpPr>
        <p:spPr>
          <a:xfrm>
            <a:off x="2364631" y="4703478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FBED30-A889-091E-A886-03E44BE48600}"/>
              </a:ext>
            </a:extLst>
          </p:cNvPr>
          <p:cNvSpPr txBox="1"/>
          <p:nvPr/>
        </p:nvSpPr>
        <p:spPr>
          <a:xfrm>
            <a:off x="2123211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5034335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1A8BDC-84D2-6902-9429-7EF1172ECEE1}"/>
              </a:ext>
            </a:extLst>
          </p:cNvPr>
          <p:cNvSpPr txBox="1"/>
          <p:nvPr/>
        </p:nvSpPr>
        <p:spPr>
          <a:xfrm>
            <a:off x="7945459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3801262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51E-C188-31E4-7D03-21CFC374F3C9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37AC6-BA56-FEC7-2076-370E0DDA468A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04D25-03CD-4415-FC71-668F2F7C0349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내용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4D0FA-FE2A-12FE-16EB-ED87935BEDCB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7C0BAA-5B03-5DD5-744C-2A6D9AB82B23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9592-E0BA-32F8-A0D4-49674ECCA9F7}"/>
              </a:ext>
            </a:extLst>
          </p:cNvPr>
          <p:cNvSpPr txBox="1"/>
          <p:nvPr/>
        </p:nvSpPr>
        <p:spPr>
          <a:xfrm>
            <a:off x="2616200" y="229818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16F51-DF62-FF7C-262F-CF5E1CAE1A57}"/>
              </a:ext>
            </a:extLst>
          </p:cNvPr>
          <p:cNvSpPr txBox="1"/>
          <p:nvPr/>
        </p:nvSpPr>
        <p:spPr>
          <a:xfrm flipH="1">
            <a:off x="3556000" y="2384395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5F4796-532A-E198-1769-56930FD8B25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56696-F386-E28D-DBFD-59EE55EB7A2E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29A95-F9AF-1BD1-2FB3-59F315997508}"/>
              </a:ext>
            </a:extLst>
          </p:cNvPr>
          <p:cNvSpPr txBox="1"/>
          <p:nvPr/>
        </p:nvSpPr>
        <p:spPr>
          <a:xfrm>
            <a:off x="2616200" y="353184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E0470-B7D6-C167-029A-3EF0B17B3147}"/>
              </a:ext>
            </a:extLst>
          </p:cNvPr>
          <p:cNvSpPr txBox="1"/>
          <p:nvPr/>
        </p:nvSpPr>
        <p:spPr>
          <a:xfrm flipH="1">
            <a:off x="3556000" y="3618057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내용을 입력하세요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5DFD7-2AB3-5E27-E426-99FDF0B360AC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8EF133-2DA7-7D42-E64A-3945230B25B7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8EB33-6AA0-BCC8-B94B-4FD8D4B6E8B8}"/>
              </a:ext>
            </a:extLst>
          </p:cNvPr>
          <p:cNvSpPr txBox="1"/>
          <p:nvPr/>
        </p:nvSpPr>
        <p:spPr>
          <a:xfrm>
            <a:off x="2616200" y="4765508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C2DF8-B49C-1CC5-7A6E-0AFE845E2DD6}"/>
              </a:ext>
            </a:extLst>
          </p:cNvPr>
          <p:cNvSpPr txBox="1"/>
          <p:nvPr/>
        </p:nvSpPr>
        <p:spPr>
          <a:xfrm flipH="1">
            <a:off x="3556000" y="4851719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194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46CB3B-4FAA-FCB6-1F0B-52E4C0DB1E94}"/>
              </a:ext>
            </a:extLst>
          </p:cNvPr>
          <p:cNvCxnSpPr/>
          <p:nvPr/>
        </p:nvCxnSpPr>
        <p:spPr>
          <a:xfrm>
            <a:off x="780585" y="1271239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F3D91F-CFF1-A495-E0FD-5BD228072CB4}"/>
              </a:ext>
            </a:extLst>
          </p:cNvPr>
          <p:cNvSpPr txBox="1"/>
          <p:nvPr/>
        </p:nvSpPr>
        <p:spPr>
          <a:xfrm>
            <a:off x="780585" y="2788919"/>
            <a:ext cx="10964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"</a:t>
            </a:r>
            <a:r>
              <a:rPr lang="ko-KR" altLang="en-US" sz="2400" b="1" dirty="0">
                <a:solidFill>
                  <a:schemeClr val="bg1"/>
                </a:solidFill>
              </a:rPr>
              <a:t>완벽함에 도달하는 때는 더 이상 더할 것이 없을 때가 아니라 더 이상 뺄 것이 없을 때이다</a:t>
            </a:r>
            <a:r>
              <a:rPr lang="en-US" altLang="ko-KR" sz="2400" b="1" dirty="0">
                <a:solidFill>
                  <a:schemeClr val="bg1"/>
                </a:solidFill>
              </a:rPr>
              <a:t>."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54185-A4FC-D3D7-6F16-47FB45CE486D}"/>
              </a:ext>
            </a:extLst>
          </p:cNvPr>
          <p:cNvSpPr txBox="1"/>
          <p:nvPr/>
        </p:nvSpPr>
        <p:spPr>
          <a:xfrm>
            <a:off x="780585" y="3346480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</a:rPr>
              <a:t>앙투안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드</a:t>
            </a:r>
            <a:r>
              <a:rPr lang="ko-KR" altLang="en-US" sz="1600" dirty="0">
                <a:solidFill>
                  <a:schemeClr val="bg1"/>
                </a:solidFill>
              </a:rPr>
              <a:t> 생텍쥐페리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99E96B-3410-04AB-F416-70D4F52BAFD3}"/>
              </a:ext>
            </a:extLst>
          </p:cNvPr>
          <p:cNvCxnSpPr/>
          <p:nvPr/>
        </p:nvCxnSpPr>
        <p:spPr>
          <a:xfrm>
            <a:off x="780585" y="5226205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54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8BA8753-4027-5321-A8D3-0E69CFB90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39FCE-CF38-E46F-D675-C174DA62E8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D20442-6BE9-9A47-CBDA-BE0CFC989A5B}"/>
              </a:ext>
            </a:extLst>
          </p:cNvPr>
          <p:cNvGrpSpPr/>
          <p:nvPr/>
        </p:nvGrpSpPr>
        <p:grpSpPr>
          <a:xfrm>
            <a:off x="2601022" y="2312055"/>
            <a:ext cx="6967654" cy="2256192"/>
            <a:chOff x="1997926" y="2118733"/>
            <a:chExt cx="8196147" cy="26539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B3C418-A940-74C1-6EC8-EC7BF6652620}"/>
                </a:ext>
              </a:extLst>
            </p:cNvPr>
            <p:cNvSpPr/>
            <p:nvPr/>
          </p:nvSpPr>
          <p:spPr>
            <a:xfrm>
              <a:off x="1997926" y="2118733"/>
              <a:ext cx="8196147" cy="26539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22D84-595C-F37A-1D57-57CCE0850963}"/>
                </a:ext>
              </a:extLst>
            </p:cNvPr>
            <p:cNvSpPr txBox="1"/>
            <p:nvPr/>
          </p:nvSpPr>
          <p:spPr>
            <a:xfrm>
              <a:off x="2700731" y="2609486"/>
              <a:ext cx="6790546" cy="1701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bg1"/>
                  </a:solidFill>
                  <a:latin typeface="+mj-ea"/>
                  <a:ea typeface="+mj-ea"/>
                </a:rPr>
                <a:t>#</a:t>
              </a:r>
              <a:r>
                <a:rPr lang="ko-KR" altLang="en-US" sz="8800" b="1" dirty="0">
                  <a:solidFill>
                    <a:schemeClr val="bg1"/>
                  </a:solidFill>
                  <a:latin typeface="+mj-ea"/>
                  <a:ea typeface="+mj-ea"/>
                </a:rPr>
                <a:t>키워드입력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A922E5-2D9E-45CE-BCB2-D63C8E9DA3C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9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7" y="3422159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0C3879-5715-D7D7-9376-A465C082D0D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2543798" y="2398775"/>
            <a:ext cx="7037504" cy="2060449"/>
            <a:chOff x="2543798" y="2331098"/>
            <a:chExt cx="7037504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2543798" y="3283551"/>
              <a:ext cx="70375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CODE: #D4D8DD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49" name="갈매기형 수장 5">
            <a:extLst>
              <a:ext uri="{FF2B5EF4-FFF2-40B4-BE49-F238E27FC236}">
                <a16:creationId xmlns:a16="http://schemas.microsoft.com/office/drawing/2014/main" id="{B1F1C3F3-28E6-3C9A-FDD6-D95DBCCA5061}"/>
              </a:ext>
            </a:extLst>
          </p:cNvPr>
          <p:cNvSpPr/>
          <p:nvPr/>
        </p:nvSpPr>
        <p:spPr>
          <a:xfrm>
            <a:off x="7878101" y="2215234"/>
            <a:ext cx="3933825" cy="139986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4263364" y="2215234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648627" y="2215234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5655208" y="245900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2064283" y="304729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E25CEBB1-206C-4602-2C2E-70F0A447249B}"/>
              </a:ext>
            </a:extLst>
          </p:cNvPr>
          <p:cNvSpPr/>
          <p:nvPr/>
        </p:nvSpPr>
        <p:spPr>
          <a:xfrm rot="5400000" flipV="1">
            <a:off x="9293757" y="30072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EA7BDD-096A-39B8-4A4E-2224F6D00056}"/>
              </a:ext>
            </a:extLst>
          </p:cNvPr>
          <p:cNvSpPr txBox="1"/>
          <p:nvPr/>
        </p:nvSpPr>
        <p:spPr>
          <a:xfrm>
            <a:off x="491215" y="127616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E21F57-21BE-8E76-CE91-22FC86D958D0}"/>
              </a:ext>
            </a:extLst>
          </p:cNvPr>
          <p:cNvSpPr txBox="1"/>
          <p:nvPr/>
        </p:nvSpPr>
        <p:spPr>
          <a:xfrm>
            <a:off x="8932553" y="127616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Novel AI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5178589" y="42710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Stability AI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1817039" y="2684335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DALL-E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5228284" y="2684335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Stable Diffusion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5B2845-D011-9E13-5B49-53ED44CECED5}"/>
              </a:ext>
            </a:extLst>
          </p:cNvPr>
          <p:cNvSpPr txBox="1"/>
          <p:nvPr/>
        </p:nvSpPr>
        <p:spPr>
          <a:xfrm>
            <a:off x="9110723" y="268433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Fine Tuning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7B133A-CF6F-31E7-46F0-4B7308B341CD}"/>
              </a:ext>
            </a:extLst>
          </p:cNvPr>
          <p:cNvSpPr/>
          <p:nvPr/>
        </p:nvSpPr>
        <p:spPr>
          <a:xfrm>
            <a:off x="9907149" y="6404891"/>
            <a:ext cx="2243015" cy="3984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23616-3CF8-4FBB-4DB2-5EDA310E4E35}"/>
              </a:ext>
            </a:extLst>
          </p:cNvPr>
          <p:cNvSpPr txBox="1"/>
          <p:nvPr/>
        </p:nvSpPr>
        <p:spPr>
          <a:xfrm>
            <a:off x="1863523" y="5114971"/>
            <a:ext cx="8464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원작자의 동의 없는 창작물 무단 학습 초래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8A748-0398-3BCF-8C64-B06326A9B7D0}"/>
              </a:ext>
            </a:extLst>
          </p:cNvPr>
          <p:cNvSpPr txBox="1"/>
          <p:nvPr/>
        </p:nvSpPr>
        <p:spPr>
          <a:xfrm>
            <a:off x="4530507" y="817170"/>
            <a:ext cx="3130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to Image AI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587E49-B7F4-933A-2034-B7316BF1FF39}"/>
              </a:ext>
            </a:extLst>
          </p:cNvPr>
          <p:cNvSpPr/>
          <p:nvPr/>
        </p:nvSpPr>
        <p:spPr>
          <a:xfrm>
            <a:off x="715047" y="1376485"/>
            <a:ext cx="7217470" cy="5219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109547" y="3804956"/>
            <a:ext cx="7739192" cy="2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선행 연구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8848739" y="1197739"/>
            <a:ext cx="2560508" cy="521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C0F4E5-0CA8-DD44-BEC6-EB2E297A1AD5}"/>
              </a:ext>
            </a:extLst>
          </p:cNvPr>
          <p:cNvSpPr/>
          <p:nvPr/>
        </p:nvSpPr>
        <p:spPr>
          <a:xfrm>
            <a:off x="1109547" y="1464439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78402B4-B903-4CCE-5139-97929016D46A}"/>
              </a:ext>
            </a:extLst>
          </p:cNvPr>
          <p:cNvSpPr/>
          <p:nvPr/>
        </p:nvSpPr>
        <p:spPr>
          <a:xfrm>
            <a:off x="3479422" y="1472583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B570BD7-E963-A4CE-1A95-00DC9CF0DF02}"/>
              </a:ext>
            </a:extLst>
          </p:cNvPr>
          <p:cNvSpPr/>
          <p:nvPr/>
        </p:nvSpPr>
        <p:spPr>
          <a:xfrm>
            <a:off x="5797428" y="1464439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489C7-182A-0644-A1EC-5DAF46FD88EC}"/>
              </a:ext>
            </a:extLst>
          </p:cNvPr>
          <p:cNvSpPr txBox="1"/>
          <p:nvPr/>
        </p:nvSpPr>
        <p:spPr>
          <a:xfrm>
            <a:off x="1052090" y="1751816"/>
            <a:ext cx="2007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DCGAN </a:t>
            </a:r>
          </a:p>
          <a:p>
            <a:pPr algn="ctr"/>
            <a:r>
              <a:rPr lang="en-US" altLang="ko-KR" b="1" dirty="0"/>
              <a:t>PG-GAN</a:t>
            </a:r>
          </a:p>
          <a:p>
            <a:pPr algn="ctr"/>
            <a:r>
              <a:rPr lang="en-US" altLang="ko-KR" b="1" dirty="0" err="1"/>
              <a:t>BigGAN</a:t>
            </a:r>
            <a:endParaRPr lang="en-US" altLang="ko-KR" b="1" dirty="0"/>
          </a:p>
          <a:p>
            <a:pPr algn="ctr"/>
            <a:r>
              <a:rPr lang="en-US" altLang="ko-KR" b="1" dirty="0" err="1"/>
              <a:t>StyleGAN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C63C4-F269-8DEF-A535-98D43B57582B}"/>
              </a:ext>
            </a:extLst>
          </p:cNvPr>
          <p:cNvSpPr txBox="1"/>
          <p:nvPr/>
        </p:nvSpPr>
        <p:spPr>
          <a:xfrm>
            <a:off x="3590487" y="1880132"/>
            <a:ext cx="1681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자동화 학습 과정 중 이미지 선별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99082-5781-50D0-6B9B-C1841EAF868D}"/>
              </a:ext>
            </a:extLst>
          </p:cNvPr>
          <p:cNvSpPr txBox="1"/>
          <p:nvPr/>
        </p:nvSpPr>
        <p:spPr>
          <a:xfrm>
            <a:off x="5777341" y="3170562"/>
            <a:ext cx="1903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정작 창작자의 저작물 보호에 대한 연구는 없음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F0CA5-F1D9-3F69-15CC-BB85BA6414F1}"/>
              </a:ext>
            </a:extLst>
          </p:cNvPr>
          <p:cNvSpPr txBox="1"/>
          <p:nvPr/>
        </p:nvSpPr>
        <p:spPr>
          <a:xfrm>
            <a:off x="9054236" y="3271904"/>
            <a:ext cx="2149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저작물 창작자 보호 시급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1A86F-C157-052F-0974-3D963529063E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15164A3-B890-5214-8371-97074C9AF075}"/>
              </a:ext>
            </a:extLst>
          </p:cNvPr>
          <p:cNvSpPr/>
          <p:nvPr/>
        </p:nvSpPr>
        <p:spPr>
          <a:xfrm>
            <a:off x="1753670" y="3168071"/>
            <a:ext cx="594656" cy="11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9DE59-E379-F914-7619-2E36E858E478}"/>
              </a:ext>
            </a:extLst>
          </p:cNvPr>
          <p:cNvSpPr txBox="1"/>
          <p:nvPr/>
        </p:nvSpPr>
        <p:spPr>
          <a:xfrm>
            <a:off x="1297451" y="4740222"/>
            <a:ext cx="1507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불안정한 학습</a:t>
            </a:r>
            <a:endParaRPr lang="en-US" altLang="ko-KR" b="1" dirty="0"/>
          </a:p>
          <a:p>
            <a:pPr algn="ctr"/>
            <a:r>
              <a:rPr lang="ko-KR" altLang="en-US" b="1" dirty="0" err="1"/>
              <a:t>오버피팅</a:t>
            </a:r>
            <a:endParaRPr lang="en-US" altLang="ko-KR" b="1" dirty="0"/>
          </a:p>
          <a:p>
            <a:pPr algn="ctr"/>
            <a:r>
              <a:rPr lang="ko-KR" altLang="en-US" b="1" dirty="0"/>
              <a:t>다양성 부족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1007FDF-09AA-093F-5D0C-C6D23D9EB3CD}"/>
              </a:ext>
            </a:extLst>
          </p:cNvPr>
          <p:cNvSpPr/>
          <p:nvPr/>
        </p:nvSpPr>
        <p:spPr>
          <a:xfrm>
            <a:off x="4133801" y="3168071"/>
            <a:ext cx="594656" cy="1130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11B42-5DBB-9346-E58B-E25973E36D31}"/>
              </a:ext>
            </a:extLst>
          </p:cNvPr>
          <p:cNvSpPr txBox="1"/>
          <p:nvPr/>
        </p:nvSpPr>
        <p:spPr>
          <a:xfrm>
            <a:off x="3617776" y="4740222"/>
            <a:ext cx="164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오버피팅</a:t>
            </a:r>
            <a:r>
              <a:rPr lang="ko-KR" altLang="en-US" b="1" dirty="0"/>
              <a:t> 이미지 제거</a:t>
            </a:r>
            <a:endParaRPr lang="en-US" altLang="ko-KR" b="1" dirty="0"/>
          </a:p>
          <a:p>
            <a:pPr algn="ctr"/>
            <a:r>
              <a:rPr lang="ko-KR" altLang="en-US" b="1" dirty="0"/>
              <a:t>불법적 이미지 차단</a:t>
            </a:r>
          </a:p>
        </p:txBody>
      </p:sp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081668" y="3422159"/>
            <a:ext cx="4028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이론적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7DAE73-8069-D42D-C6F7-DF4D14C63997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536818" y="1094153"/>
            <a:ext cx="11118363" cy="5268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941752" y="1458580"/>
            <a:ext cx="10308493" cy="4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27000" algn="l" fontAlgn="base" latinLnBrk="1">
              <a:lnSpc>
                <a:spcPct val="115000"/>
              </a:lnSpc>
              <a:spcAft>
                <a:spcPts val="800"/>
              </a:spcAft>
              <a:tabLst>
                <a:tab pos="4895850" algn="r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5432360" y="58129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GAN </a:t>
            </a:r>
            <a:r>
              <a:rPr lang="ko-KR" altLang="en-US" sz="2400" b="1" spc="-300" dirty="0"/>
              <a:t>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5A413-0CEF-3686-9D0A-274EF2C4054C}"/>
              </a:ext>
            </a:extLst>
          </p:cNvPr>
          <p:cNvSpPr txBox="1"/>
          <p:nvPr/>
        </p:nvSpPr>
        <p:spPr>
          <a:xfrm>
            <a:off x="3770040" y="1620952"/>
            <a:ext cx="45688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/>
              <a:t>Generator vs Discriminator</a:t>
            </a:r>
          </a:p>
          <a:p>
            <a:endParaRPr lang="ko-KR" altLang="en-US" sz="3000" b="1" spc="-150" dirty="0"/>
          </a:p>
        </p:txBody>
      </p:sp>
      <p:pic>
        <p:nvPicPr>
          <p:cNvPr id="1030" name="Picture 6" descr="Understand Generative Adversarial Network (GAN) in Deep Learning | by Amit  Chauhan | Towards AI">
            <a:extLst>
              <a:ext uri="{FF2B5EF4-FFF2-40B4-BE49-F238E27FC236}">
                <a16:creationId xmlns:a16="http://schemas.microsoft.com/office/drawing/2014/main" id="{6F774E17-BFF8-6B80-2662-ABD69A8A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73" y="2181048"/>
            <a:ext cx="5714937" cy="300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525DA1-8E0E-942A-63F3-F5EEB307B0EC}"/>
                  </a:ext>
                </a:extLst>
              </p:cNvPr>
              <p:cNvSpPr txBox="1"/>
              <p:nvPr/>
            </p:nvSpPr>
            <p:spPr>
              <a:xfrm>
                <a:off x="6032288" y="4193046"/>
                <a:ext cx="4996368" cy="1353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127000" algn="l" fontAlgn="base" latinLnBrk="1">
                  <a:spcAft>
                    <a:spcPts val="800"/>
                  </a:spcAft>
                  <a:tabLst>
                    <a:tab pos="489585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𝑩𝒊𝒏𝒂𝒓𝒚</m:t>
                      </m:r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 </m:t>
                      </m:r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𝑪𝒓𝒐𝒔𝒔</m:t>
                      </m:r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 </m:t>
                      </m:r>
                      <m:r>
                        <a:rPr lang="en-US" altLang="ko-KR" sz="1800" b="1" i="1" kern="0" spc="-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𝑬𝒏𝒕𝒓𝒐𝒑𝒚</m:t>
                      </m:r>
                      <m:d>
                        <m:dPr>
                          <m:ctrlPr>
                            <a:rPr lang="ko-KR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𝒙</m:t>
                          </m:r>
                        </m:e>
                      </m:d>
                      <m:r>
                        <a:rPr lang="en-US" altLang="ko-KR" sz="1800" b="1" i="1" kern="0" spc="-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=</m:t>
                      </m:r>
                    </m:oMath>
                  </m:oMathPara>
                </a14:m>
                <a:endParaRPr lang="en-US" altLang="ko-KR" sz="1800" b="1" i="1" kern="0" spc="-5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명조"/>
                  <a:cs typeface="굴림" panose="020B0600000101010101" pitchFamily="50" charset="-127"/>
                </a:endParaRPr>
              </a:p>
              <a:p>
                <a:pPr indent="127000" algn="l" fontAlgn="base" latinLnBrk="1">
                  <a:spcAft>
                    <a:spcPts val="800"/>
                  </a:spcAft>
                  <a:tabLst>
                    <a:tab pos="489585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kern="0" spc="-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명조"/>
                          <a:cs typeface="굴림" panose="020B0600000101010101" pitchFamily="50" charset="-127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ko-KR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800" b="1" i="1" kern="0" spc="-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명조"/>
                              <a:cs typeface="굴림" panose="020B0600000101010101" pitchFamily="50" charset="-127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  <m:func>
                            <m:funcPr>
                              <m:ctrlPr>
                                <a:rPr lang="ko-KR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𝒍𝒐𝒈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굴림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ko-KR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굴림" panose="020B0600000101010101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800" b="1" i="1" kern="0" spc="-5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굴림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800" b="1" i="1" kern="0" spc="-5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명조"/>
                                              <a:cs typeface="굴림" panose="020B0600000101010101" pitchFamily="50" charset="-127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800" b="1" i="1" kern="0" spc="-5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명조"/>
                                              <a:cs typeface="굴림" panose="020B0600000101010101" pitchFamily="50" charset="-127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명조"/>
                                          <a:cs typeface="굴림" panose="020B0600000101010101" pitchFamily="50" charset="-127"/>
                                        </a:rPr>
                                        <m:t>;</m:t>
                                      </m:r>
                                      <m:r>
                                        <a:rPr lang="en-US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명조"/>
                                          <a:cs typeface="굴림" panose="020B0600000101010101" pitchFamily="50" charset="-127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+(</m:t>
                              </m:r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𝟏</m:t>
                              </m:r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1800" b="1" i="1" kern="0" spc="-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명조"/>
                                  <a:cs typeface="굴림" panose="020B0600000101010101" pitchFamily="50" charset="-127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ko-KR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굴림" panose="020B0600000101010101" pitchFamily="50" charset="-127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𝒍𝒐𝒈</m:t>
                                  </m:r>
                                </m:fName>
                                <m:e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(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𝟏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𝒉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ko-KR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명조"/>
                                          <a:cs typeface="굴림" panose="020B0600000101010101" pitchFamily="50" charset="-127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800" b="1" i="1" kern="0" spc="-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명조"/>
                                          <a:cs typeface="굴림" panose="020B0600000101010101" pitchFamily="50" charset="-127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;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𝜽</m:t>
                                  </m:r>
                                  <m:r>
                                    <a:rPr lang="en-US" altLang="ko-KR" sz="1800" b="1" i="1" kern="0" spc="-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명조"/>
                                      <a:cs typeface="굴림" panose="020B0600000101010101" pitchFamily="50" charset="-127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ko-KR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525DA1-8E0E-942A-63F3-F5EEB307B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288" y="4193046"/>
                <a:ext cx="4996368" cy="1353447"/>
              </a:xfrm>
              <a:prstGeom prst="rect">
                <a:avLst/>
              </a:prstGeom>
              <a:blipFill>
                <a:blip r:embed="rId3"/>
                <a:stretch>
                  <a:fillRect r="-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GAN의 기초(GAN,DCGAN,WGAN,CGAN)">
            <a:extLst>
              <a:ext uri="{FF2B5EF4-FFF2-40B4-BE49-F238E27FC236}">
                <a16:creationId xmlns:a16="http://schemas.microsoft.com/office/drawing/2014/main" id="{B9A7434D-FA47-F068-7788-039A2E668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51746" y="2441032"/>
            <a:ext cx="6323155" cy="106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74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Text to Image AI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536818" y="1094153"/>
            <a:ext cx="11118363" cy="5268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941752" y="1458580"/>
            <a:ext cx="10308493" cy="4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27000" algn="l" fontAlgn="base" latinLnBrk="1">
              <a:lnSpc>
                <a:spcPct val="115000"/>
              </a:lnSpc>
              <a:spcAft>
                <a:spcPts val="800"/>
              </a:spcAft>
              <a:tabLst>
                <a:tab pos="4895850" algn="r"/>
              </a:tabLs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4856888" y="5812953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/>
              <a:t>Latent Diffusion </a:t>
            </a:r>
            <a:r>
              <a:rPr lang="ko-KR" altLang="en-US" sz="2400" b="1" spc="-300" dirty="0"/>
              <a:t>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5A413-0CEF-3686-9D0A-274EF2C4054C}"/>
              </a:ext>
            </a:extLst>
          </p:cNvPr>
          <p:cNvSpPr txBox="1"/>
          <p:nvPr/>
        </p:nvSpPr>
        <p:spPr>
          <a:xfrm>
            <a:off x="4451053" y="1557370"/>
            <a:ext cx="2678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/>
              <a:t>Image Creation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CD199-4A5C-61D8-7751-92753E4AE416}"/>
              </a:ext>
            </a:extLst>
          </p:cNvPr>
          <p:cNvSpPr/>
          <p:nvPr/>
        </p:nvSpPr>
        <p:spPr>
          <a:xfrm>
            <a:off x="9907149" y="6596185"/>
            <a:ext cx="2243015" cy="2071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F3E7F25-0E71-3F17-EFCF-EE1EA154B9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97" y="2838535"/>
            <a:ext cx="1067773" cy="600773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17FB8678-BA1A-CC31-9266-CBC433C77B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81" y="2838934"/>
            <a:ext cx="1067773" cy="600374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A88E5FB-FE0F-AC14-728D-252F3CFB3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65" y="2838806"/>
            <a:ext cx="1067773" cy="600502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3F514158-0011-3DDD-DD2F-69A8725C6A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49" y="2838806"/>
            <a:ext cx="1068001" cy="60050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AA33B13-C39C-D10B-B96D-57F6AAADB4A9}"/>
              </a:ext>
            </a:extLst>
          </p:cNvPr>
          <p:cNvCxnSpPr>
            <a:cxnSpLocks/>
          </p:cNvCxnSpPr>
          <p:nvPr/>
        </p:nvCxnSpPr>
        <p:spPr>
          <a:xfrm>
            <a:off x="1359199" y="2701790"/>
            <a:ext cx="4423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4FAB1E-B57A-B263-26B2-85F19821AAEF}"/>
              </a:ext>
            </a:extLst>
          </p:cNvPr>
          <p:cNvCxnSpPr>
            <a:cxnSpLocks/>
          </p:cNvCxnSpPr>
          <p:nvPr/>
        </p:nvCxnSpPr>
        <p:spPr>
          <a:xfrm flipH="1">
            <a:off x="1320122" y="3600558"/>
            <a:ext cx="447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707D2-DE77-6870-A9AA-5AB1415E9B55}"/>
              </a:ext>
            </a:extLst>
          </p:cNvPr>
          <p:cNvSpPr txBox="1"/>
          <p:nvPr/>
        </p:nvSpPr>
        <p:spPr>
          <a:xfrm>
            <a:off x="2363773" y="2178869"/>
            <a:ext cx="226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/>
              <a:t>Diffusion Process</a:t>
            </a:r>
            <a:endParaRPr lang="ko-KR" altLang="en-US" sz="24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8D6E7-F8CE-7E3C-BCA8-5179F1B077A2}"/>
              </a:ext>
            </a:extLst>
          </p:cNvPr>
          <p:cNvSpPr txBox="1"/>
          <p:nvPr/>
        </p:nvSpPr>
        <p:spPr>
          <a:xfrm>
            <a:off x="2427881" y="3691167"/>
            <a:ext cx="240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/>
              <a:t>Denoising Process</a:t>
            </a:r>
            <a:endParaRPr lang="ko-KR" altLang="en-US" sz="2400" spc="-1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0F6D26-7D8E-16A3-5E1D-3A673F28BC72}"/>
              </a:ext>
            </a:extLst>
          </p:cNvPr>
          <p:cNvSpPr txBox="1"/>
          <p:nvPr/>
        </p:nvSpPr>
        <p:spPr>
          <a:xfrm>
            <a:off x="2464502" y="5053711"/>
            <a:ext cx="21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Auto Encoding</a:t>
            </a:r>
          </a:p>
        </p:txBody>
      </p:sp>
      <p:pic>
        <p:nvPicPr>
          <p:cNvPr id="26" name="Picture 20">
            <a:extLst>
              <a:ext uri="{FF2B5EF4-FFF2-40B4-BE49-F238E27FC236}">
                <a16:creationId xmlns:a16="http://schemas.microsoft.com/office/drawing/2014/main" id="{A85D9FCB-B6AC-7BF6-8066-4F44CC7DB1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97" y="4428482"/>
            <a:ext cx="1392643" cy="518156"/>
          </a:xfrm>
          <a:prstGeom prst="rect">
            <a:avLst/>
          </a:pr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0B3B269A-7539-9D3B-2C00-7339EA508B3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05" y="4424146"/>
            <a:ext cx="1392643" cy="522487"/>
          </a:xfrm>
          <a:prstGeom prst="rect">
            <a:avLst/>
          </a:prstGeom>
        </p:spPr>
      </p:pic>
      <p:pic>
        <p:nvPicPr>
          <p:cNvPr id="28" name="Picture 23">
            <a:extLst>
              <a:ext uri="{FF2B5EF4-FFF2-40B4-BE49-F238E27FC236}">
                <a16:creationId xmlns:a16="http://schemas.microsoft.com/office/drawing/2014/main" id="{4F040E26-0C6F-CE9F-1BEE-4E5AD7FE2A5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02" y="4436680"/>
            <a:ext cx="1392643" cy="51667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F99B967-7220-8371-3198-C9B8AB4B4437}"/>
              </a:ext>
            </a:extLst>
          </p:cNvPr>
          <p:cNvCxnSpPr/>
          <p:nvPr/>
        </p:nvCxnSpPr>
        <p:spPr>
          <a:xfrm>
            <a:off x="1330997" y="5053711"/>
            <a:ext cx="4598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1">
            <a:extLst>
              <a:ext uri="{FF2B5EF4-FFF2-40B4-BE49-F238E27FC236}">
                <a16:creationId xmlns:a16="http://schemas.microsoft.com/office/drawing/2014/main" id="{4164F1A2-9B0B-DE36-E09A-6284228B45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77" y="2093276"/>
            <a:ext cx="4568879" cy="28756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BE59B5A-799E-DDE6-9C04-BA6DBEC3F834}"/>
              </a:ext>
            </a:extLst>
          </p:cNvPr>
          <p:cNvSpPr txBox="1"/>
          <p:nvPr/>
        </p:nvSpPr>
        <p:spPr>
          <a:xfrm>
            <a:off x="7381503" y="5076416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LAION-5B Dataset</a:t>
            </a:r>
          </a:p>
        </p:txBody>
      </p:sp>
    </p:spTree>
    <p:extLst>
      <p:ext uri="{BB962C8B-B14F-4D97-AF65-F5344CB8AC3E}">
        <p14:creationId xmlns:p14="http://schemas.microsoft.com/office/powerpoint/2010/main" val="108860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47152" y="3422159"/>
            <a:ext cx="3297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연구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2F4C41-0A98-D106-40AF-352AE00CF7B0}"/>
              </a:ext>
            </a:extLst>
          </p:cNvPr>
          <p:cNvSpPr/>
          <p:nvPr/>
        </p:nvSpPr>
        <p:spPr>
          <a:xfrm>
            <a:off x="9838441" y="6373630"/>
            <a:ext cx="2243015" cy="398401"/>
          </a:xfrm>
          <a:prstGeom prst="rect">
            <a:avLst/>
          </a:prstGeom>
          <a:solidFill>
            <a:srgbClr val="1A335C"/>
          </a:solidFill>
          <a:ln>
            <a:solidFill>
              <a:srgbClr val="1A3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41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631</Words>
  <Application>Microsoft Office PowerPoint</Application>
  <PresentationFormat>와이드스크린</PresentationFormat>
  <Paragraphs>204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Cambria Math</vt:lpstr>
      <vt:lpstr>Pretendard ExtraBold</vt:lpstr>
      <vt:lpstr>Pretendard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Jooney Han</cp:lastModifiedBy>
  <cp:revision>117</cp:revision>
  <dcterms:created xsi:type="dcterms:W3CDTF">2022-08-02T00:37:12Z</dcterms:created>
  <dcterms:modified xsi:type="dcterms:W3CDTF">2022-12-25T15:18:46Z</dcterms:modified>
</cp:coreProperties>
</file>